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97" r:id="rId2"/>
    <p:sldId id="288" r:id="rId3"/>
    <p:sldId id="299" r:id="rId4"/>
    <p:sldId id="313" r:id="rId5"/>
    <p:sldId id="314" r:id="rId6"/>
    <p:sldId id="311" r:id="rId7"/>
    <p:sldId id="300" r:id="rId8"/>
    <p:sldId id="305" r:id="rId9"/>
    <p:sldId id="315" r:id="rId10"/>
    <p:sldId id="312" r:id="rId11"/>
    <p:sldId id="306" r:id="rId12"/>
    <p:sldId id="298" r:id="rId13"/>
    <p:sldId id="304" r:id="rId14"/>
  </p:sldIdLst>
  <p:sldSz cx="9144000" cy="6858000" type="screen4x3"/>
  <p:notesSz cx="9866313" cy="673576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FDCA59"/>
    <a:srgbClr val="FFBF64"/>
    <a:srgbClr val="FB5F11"/>
    <a:srgbClr val="324654"/>
    <a:srgbClr val="FF9900"/>
    <a:srgbClr val="66FF66"/>
    <a:srgbClr val="00F000"/>
    <a:srgbClr val="EE2800"/>
    <a:srgbClr val="703D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22" autoAdjust="0"/>
    <p:restoredTop sz="95370" autoAdjust="0"/>
  </p:normalViewPr>
  <p:slideViewPr>
    <p:cSldViewPr>
      <p:cViewPr varScale="1">
        <p:scale>
          <a:sx n="106" d="100"/>
          <a:sy n="106" d="100"/>
        </p:scale>
        <p:origin x="201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4DF46D-7047-4E20-8F61-F0ABDD07FB97}" type="datetimeFigureOut">
              <a:rPr lang="ko-KR" altLang="en-US" smtClean="0"/>
              <a:pPr/>
              <a:t>2017-06-08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AF842-6928-4BE4-96C0-0558BB2182B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4249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588000" y="0"/>
            <a:ext cx="4276725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723DC6-5AC6-4864-A992-B9B68C32A25E}" type="datetimeFigureOut">
              <a:rPr lang="ko-KR" altLang="en-US" smtClean="0"/>
              <a:pPr/>
              <a:t>2017-06-08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4825"/>
            <a:ext cx="336708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87425" y="3198813"/>
            <a:ext cx="7893050" cy="30321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5138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588000" y="6397625"/>
            <a:ext cx="4276725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EF736-2F8B-4B64-84C4-54B1401FA298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6677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9273-37D9-45AA-AB93-CB1773DAEFB4}" type="datetimeFigureOut">
              <a:rPr lang="ko-KR" altLang="en-US" smtClean="0"/>
              <a:pPr/>
              <a:t>2017-06-08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6056-18C8-4E22-A4EE-31C25DC8993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171348" y="6446263"/>
            <a:ext cx="8784976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 userDrawn="1"/>
        </p:nvSpPr>
        <p:spPr>
          <a:xfrm>
            <a:off x="3836799" y="6464369"/>
            <a:ext cx="15424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dobe Garamond Pro Bold" pitchFamily="18" charset="0"/>
              </a:rPr>
              <a:t>The Solution Company 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haroni" pitchFamily="2" charset="-79"/>
                <a:ea typeface="HY견고딕" pitchFamily="18" charset="-127"/>
                <a:cs typeface="Aharoni" pitchFamily="2" charset="-79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609705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9273-37D9-45AA-AB93-CB1773DAEFB4}" type="datetimeFigureOut">
              <a:rPr lang="ko-KR" altLang="en-US" smtClean="0"/>
              <a:pPr/>
              <a:t>2017-06-08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6056-18C8-4E22-A4EE-31C25DC8993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32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9273-37D9-45AA-AB93-CB1773DAEFB4}" type="datetimeFigureOut">
              <a:rPr lang="ko-KR" altLang="en-US" smtClean="0"/>
              <a:pPr/>
              <a:t>2017-06-08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6056-18C8-4E22-A4EE-31C25DC8993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58325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9273-37D9-45AA-AB93-CB1773DAEFB4}" type="datetimeFigureOut">
              <a:rPr lang="ko-KR" altLang="en-US" smtClean="0"/>
              <a:pPr/>
              <a:t>2017-06-08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6056-18C8-4E22-A4EE-31C25DC8993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84957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9273-37D9-45AA-AB93-CB1773DAEFB4}" type="datetimeFigureOut">
              <a:rPr lang="ko-KR" altLang="en-US" smtClean="0"/>
              <a:pPr/>
              <a:t>2017-06-08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6056-18C8-4E22-A4EE-31C25DC8993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19973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9273-37D9-45AA-AB93-CB1773DAEFB4}" type="datetimeFigureOut">
              <a:rPr lang="ko-KR" altLang="en-US" smtClean="0"/>
              <a:pPr/>
              <a:t>2017-06-08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6056-18C8-4E22-A4EE-31C25DC8993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0021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9273-37D9-45AA-AB93-CB1773DAEFB4}" type="datetimeFigureOut">
              <a:rPr lang="ko-KR" altLang="en-US" smtClean="0"/>
              <a:pPr/>
              <a:t>2017-06-08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6056-18C8-4E22-A4EE-31C25DC8993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27685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9273-37D9-45AA-AB93-CB1773DAEFB4}" type="datetimeFigureOut">
              <a:rPr lang="ko-KR" altLang="en-US" smtClean="0"/>
              <a:pPr/>
              <a:t>2017-06-08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6056-18C8-4E22-A4EE-31C25DC8993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3153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9273-37D9-45AA-AB93-CB1773DAEFB4}" type="datetimeFigureOut">
              <a:rPr lang="ko-KR" altLang="en-US" smtClean="0"/>
              <a:pPr/>
              <a:t>2017-06-08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6056-18C8-4E22-A4EE-31C25DC8993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37682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9273-37D9-45AA-AB93-CB1773DAEFB4}" type="datetimeFigureOut">
              <a:rPr lang="ko-KR" altLang="en-US" smtClean="0"/>
              <a:pPr/>
              <a:t>2017-06-08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6056-18C8-4E22-A4EE-31C25DC8993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26810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9273-37D9-45AA-AB93-CB1773DAEFB4}" type="datetimeFigureOut">
              <a:rPr lang="ko-KR" altLang="en-US" smtClean="0"/>
              <a:pPr/>
              <a:t>2017-06-08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6056-18C8-4E22-A4EE-31C25DC8993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00136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B9273-37D9-45AA-AB93-CB1773DAEFB4}" type="datetimeFigureOut">
              <a:rPr lang="ko-KR" altLang="en-US" smtClean="0"/>
              <a:pPr/>
              <a:t>2017-06-08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66056-18C8-4E22-A4EE-31C25DC8993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80916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2644" y="953344"/>
            <a:ext cx="9144000" cy="521196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ko-KR" sz="8000" dirty="0">
              <a:solidFill>
                <a:schemeClr val="bg1"/>
              </a:solidFill>
              <a:latin typeface="Aharoni" pitchFamily="2" charset="-79"/>
              <a:ea typeface="HY견고딕" pitchFamily="18" charset="-127"/>
              <a:cs typeface="Aharoni" pitchFamily="2" charset="-79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3779912" y="3789040"/>
            <a:ext cx="1800200" cy="39144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400" dirty="0">
                <a:solidFill>
                  <a:schemeClr val="bg1"/>
                </a:solidFill>
                <a:latin typeface="+mn-ea"/>
                <a:ea typeface="+mn-ea"/>
                <a:cs typeface="Iskoola Pota" panose="020B0502040204020203" pitchFamily="34" charset="0"/>
              </a:rPr>
              <a:t>tscbgroup.com</a:t>
            </a:r>
            <a:endParaRPr lang="en-US" altLang="ko-KR" sz="1800" dirty="0">
              <a:solidFill>
                <a:schemeClr val="bg1"/>
              </a:solidFill>
              <a:latin typeface="+mn-ea"/>
              <a:ea typeface="+mn-ea"/>
              <a:cs typeface="Iskoola Pota" panose="020B0502040204020203" pitchFamily="34" charset="0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2570028" y="2924944"/>
            <a:ext cx="4090204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800" dirty="0">
                <a:solidFill>
                  <a:schemeClr val="bg1"/>
                </a:solidFill>
                <a:latin typeface="Adobe Garamond Pro Bold" pitchFamily="18" charset="0"/>
              </a:rPr>
              <a:t>The Solution Company </a:t>
            </a:r>
            <a:r>
              <a:rPr lang="en-US" altLang="ko-KR" sz="3600" dirty="0">
                <a:solidFill>
                  <a:schemeClr val="bg1"/>
                </a:solidFill>
                <a:latin typeface="Aharoni" pitchFamily="2" charset="-79"/>
                <a:ea typeface="HY견고딕" pitchFamily="18" charset="-127"/>
                <a:cs typeface="Aharoni" pitchFamily="2" charset="-79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896328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직사각형 51"/>
          <p:cNvSpPr/>
          <p:nvPr/>
        </p:nvSpPr>
        <p:spPr>
          <a:xfrm>
            <a:off x="2843808" y="1124744"/>
            <a:ext cx="5796137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계획하고 있는 비즈니스 활동 그리고 현재 진행중인 비즈니스를 진단하여</a:t>
            </a:r>
            <a:r>
              <a:rPr lang="en-US" altLang="ko-K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 </a:t>
            </a:r>
            <a:r>
              <a:rPr lang="ko-KR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기업의 니즈를 채워드릴 것입니다</a:t>
            </a:r>
            <a:r>
              <a:rPr lang="en-US" altLang="ko-K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. </a:t>
            </a:r>
            <a:r>
              <a:rPr lang="ko-KR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단순히 컨설팅 결과보고서로써 끝나는 것이 아닌 철저한 사후 관리 프로그램을 통해 기업의 경영활동이 정상화되고 정량화된 목표를 달성 할 수 있는 시스템을 갖추고 있습니다</a:t>
            </a:r>
            <a:r>
              <a:rPr lang="en-US" altLang="ko-K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.</a:t>
            </a:r>
            <a:r>
              <a:rPr lang="ko-KR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 </a:t>
            </a:r>
            <a:endParaRPr lang="ko-KR" altLang="ko-KR" sz="100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sp>
        <p:nvSpPr>
          <p:cNvPr id="29" name="제목 1"/>
          <p:cNvSpPr txBox="1">
            <a:spLocks/>
          </p:cNvSpPr>
          <p:nvPr/>
        </p:nvSpPr>
        <p:spPr>
          <a:xfrm>
            <a:off x="428388" y="332656"/>
            <a:ext cx="2055380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6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07</a:t>
            </a:r>
            <a:r>
              <a:rPr lang="en-US" altLang="ko-K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 </a:t>
            </a:r>
            <a:r>
              <a:rPr lang="ko-KR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업무 진행절차</a:t>
            </a:r>
            <a:endParaRPr lang="en-US" altLang="ko-KR" sz="24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30" name="제목 1"/>
          <p:cNvSpPr txBox="1">
            <a:spLocks/>
          </p:cNvSpPr>
          <p:nvPr/>
        </p:nvSpPr>
        <p:spPr>
          <a:xfrm>
            <a:off x="683568" y="1412776"/>
            <a:ext cx="2055380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  <a:cs typeface="Aharoni" pitchFamily="2" charset="-79"/>
              </a:rPr>
              <a:t>Solution</a:t>
            </a:r>
          </a:p>
          <a:p>
            <a:r>
              <a:rPr lang="en-US" altLang="ko-KR" sz="20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  <a:cs typeface="Aharoni" pitchFamily="2" charset="-79"/>
              </a:rPr>
              <a:t>Process</a:t>
            </a:r>
            <a:endParaRPr lang="en-US" altLang="ko-KR" sz="3200" b="1" dirty="0">
              <a:solidFill>
                <a:schemeClr val="bg1">
                  <a:lumMod val="75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38" name="제목 1"/>
          <p:cNvSpPr txBox="1">
            <a:spLocks/>
          </p:cNvSpPr>
          <p:nvPr/>
        </p:nvSpPr>
        <p:spPr>
          <a:xfrm>
            <a:off x="2699792" y="2626060"/>
            <a:ext cx="6264696" cy="36004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기업의 컨설팅 니즈의 상담 요청시 저희 더솔루션컴퍼니비의 컨설팅 팀이 방문을 하여 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1</a:t>
            </a:r>
            <a:r>
              <a:rPr lang="ko-KR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차적인 컨설팅 상담을 합니다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ko-KR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이 과정을 통해 진단 및 컨설팅 방향에 대해 설명해 드립니다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.</a:t>
            </a:r>
            <a:r>
              <a:rPr lang="ko-KR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 </a:t>
            </a:r>
            <a:endParaRPr lang="en-US" altLang="ko-KR" sz="90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39" name="제목 1"/>
          <p:cNvSpPr txBox="1">
            <a:spLocks/>
          </p:cNvSpPr>
          <p:nvPr/>
        </p:nvSpPr>
        <p:spPr>
          <a:xfrm>
            <a:off x="2699792" y="3212976"/>
            <a:ext cx="6264696" cy="36004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1</a:t>
            </a:r>
            <a:r>
              <a:rPr lang="ko-KR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차적인 상담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/ </a:t>
            </a:r>
            <a:r>
              <a:rPr lang="ko-KR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진행을 마친 이후 더솔루션컴퍼니비의 컨설팅 제안서를 제공해 드립니다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ko-KR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해당 기업에 대한 간이 진단을 통한 결과 및 컨설팅 니즈에 적합한 방법론 및 비용에 대한 설명이 이루어 집니다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.</a:t>
            </a:r>
          </a:p>
        </p:txBody>
      </p:sp>
      <p:sp>
        <p:nvSpPr>
          <p:cNvPr id="40" name="제목 1"/>
          <p:cNvSpPr txBox="1">
            <a:spLocks/>
          </p:cNvSpPr>
          <p:nvPr/>
        </p:nvSpPr>
        <p:spPr>
          <a:xfrm>
            <a:off x="2699792" y="3789040"/>
            <a:ext cx="6264696" cy="36004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진행하게 될 컨설팅 기간과 투입 인력 및 비용에 대한 상호간 협의를 바탕으로 계약서를 작성하고 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Kick-off</a:t>
            </a:r>
            <a:r>
              <a:rPr lang="ko-KR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를 합니다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.</a:t>
            </a:r>
          </a:p>
        </p:txBody>
      </p:sp>
      <p:sp>
        <p:nvSpPr>
          <p:cNvPr id="41" name="제목 1"/>
          <p:cNvSpPr txBox="1">
            <a:spLocks/>
          </p:cNvSpPr>
          <p:nvPr/>
        </p:nvSpPr>
        <p:spPr>
          <a:xfrm>
            <a:off x="2699792" y="4365104"/>
            <a:ext cx="6264696" cy="36004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고객사와 상호 협의한 기간 내에 현장에서의 상주 혹은 방문을 통해 컨설팅 과정과 중간결과물을 보고해 드립니다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.</a:t>
            </a:r>
            <a:r>
              <a:rPr lang="ko-KR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 </a:t>
            </a:r>
            <a:endParaRPr lang="en-US" altLang="ko-KR" sz="90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42" name="제목 1"/>
          <p:cNvSpPr txBox="1">
            <a:spLocks/>
          </p:cNvSpPr>
          <p:nvPr/>
        </p:nvSpPr>
        <p:spPr>
          <a:xfrm>
            <a:off x="2699792" y="4941168"/>
            <a:ext cx="6264696" cy="36004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완료된 컨설팅 활동은 결과보고서를 제출하게 되며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, </a:t>
            </a:r>
            <a:r>
              <a:rPr lang="ko-KR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경영진에게 프레젠테이션을 하는 것을 원칙으로 하고 있습니다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.</a:t>
            </a:r>
          </a:p>
        </p:txBody>
      </p:sp>
      <p:sp>
        <p:nvSpPr>
          <p:cNvPr id="53" name="제목 1"/>
          <p:cNvSpPr txBox="1">
            <a:spLocks/>
          </p:cNvSpPr>
          <p:nvPr/>
        </p:nvSpPr>
        <p:spPr>
          <a:xfrm>
            <a:off x="2699792" y="5517232"/>
            <a:ext cx="6264696" cy="36004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더솔루션컴퍼니는 결과보고서 제출 이후에도 경영정상화와 성장의 선순환을 위해 추가적인 기간동의 </a:t>
            </a:r>
            <a:endParaRPr lang="en-US" altLang="ko-KR" sz="90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  <a:p>
            <a:pPr algn="l">
              <a:lnSpc>
                <a:spcPct val="150000"/>
              </a:lnSpc>
            </a:pPr>
            <a:r>
              <a:rPr lang="ko-KR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자문활동 및 교육프로그램을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 </a:t>
            </a:r>
            <a:r>
              <a:rPr lang="ko-KR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추가적으로 운영하고 있습니다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.  </a:t>
            </a:r>
          </a:p>
        </p:txBody>
      </p:sp>
      <p:sp>
        <p:nvSpPr>
          <p:cNvPr id="55" name="제목 1"/>
          <p:cNvSpPr txBox="1">
            <a:spLocks/>
          </p:cNvSpPr>
          <p:nvPr/>
        </p:nvSpPr>
        <p:spPr>
          <a:xfrm>
            <a:off x="5444302" y="188640"/>
            <a:ext cx="3520185" cy="93024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500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  <a:ea typeface="HY견고딕" pitchFamily="18" charset="-127"/>
                <a:cs typeface="Aharoni" pitchFamily="2" charset="-79"/>
              </a:rPr>
              <a:t>Beyond Trust…</a:t>
            </a:r>
          </a:p>
        </p:txBody>
      </p:sp>
      <p:grpSp>
        <p:nvGrpSpPr>
          <p:cNvPr id="3" name="그룹 2"/>
          <p:cNvGrpSpPr/>
          <p:nvPr/>
        </p:nvGrpSpPr>
        <p:grpSpPr>
          <a:xfrm>
            <a:off x="827584" y="2636912"/>
            <a:ext cx="1800200" cy="3240360"/>
            <a:chOff x="827584" y="2780928"/>
            <a:chExt cx="1800200" cy="3240360"/>
          </a:xfrm>
        </p:grpSpPr>
        <p:sp>
          <p:nvSpPr>
            <p:cNvPr id="32" name="제목 1"/>
            <p:cNvSpPr txBox="1">
              <a:spLocks/>
            </p:cNvSpPr>
            <p:nvPr/>
          </p:nvSpPr>
          <p:spPr>
            <a:xfrm>
              <a:off x="971600" y="2780928"/>
              <a:ext cx="1656184" cy="3600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1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ct val="150000"/>
                </a:lnSpc>
              </a:pPr>
              <a:r>
                <a:rPr lang="ko-KR" altLang="en-US" sz="9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ea typeface="+mn-ea"/>
                  <a:cs typeface="Aharoni" pitchFamily="2" charset="-79"/>
                </a:rPr>
                <a:t>상담 </a:t>
              </a:r>
              <a:r>
                <a:rPr lang="en-US" altLang="ko-KR" sz="9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ea typeface="+mn-ea"/>
                  <a:cs typeface="Aharoni" pitchFamily="2" charset="-79"/>
                </a:rPr>
                <a:t>/ </a:t>
              </a:r>
              <a:r>
                <a:rPr lang="ko-KR" altLang="en-US" sz="9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ea typeface="+mn-ea"/>
                  <a:cs typeface="Aharoni" pitchFamily="2" charset="-79"/>
                </a:rPr>
                <a:t>진단</a:t>
              </a:r>
              <a:endParaRPr lang="en-US" altLang="ko-KR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endParaRPr>
            </a:p>
          </p:txBody>
        </p:sp>
        <p:sp>
          <p:nvSpPr>
            <p:cNvPr id="33" name="제목 1"/>
            <p:cNvSpPr txBox="1">
              <a:spLocks/>
            </p:cNvSpPr>
            <p:nvPr/>
          </p:nvSpPr>
          <p:spPr>
            <a:xfrm>
              <a:off x="971600" y="3356992"/>
              <a:ext cx="1656184" cy="3600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1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ct val="150000"/>
                </a:lnSpc>
              </a:pPr>
              <a:r>
                <a:rPr lang="ko-KR" altLang="en-US" sz="9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ea typeface="+mn-ea"/>
                  <a:cs typeface="Aharoni" pitchFamily="2" charset="-79"/>
                </a:rPr>
                <a:t>제안 프레젠테이션</a:t>
              </a:r>
              <a:endParaRPr lang="en-US" altLang="ko-KR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endParaRPr>
            </a:p>
          </p:txBody>
        </p:sp>
        <p:sp>
          <p:nvSpPr>
            <p:cNvPr id="34" name="제목 1"/>
            <p:cNvSpPr txBox="1">
              <a:spLocks/>
            </p:cNvSpPr>
            <p:nvPr/>
          </p:nvSpPr>
          <p:spPr>
            <a:xfrm>
              <a:off x="971600" y="3933056"/>
              <a:ext cx="1656184" cy="3600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1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ct val="150000"/>
                </a:lnSpc>
              </a:pPr>
              <a:r>
                <a:rPr lang="ko-KR" altLang="en-US" sz="9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ea typeface="+mn-ea"/>
                  <a:cs typeface="Aharoni" pitchFamily="2" charset="-79"/>
                </a:rPr>
                <a:t>계약 </a:t>
              </a:r>
              <a:r>
                <a:rPr lang="en-US" altLang="ko-KR" sz="9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ea typeface="+mn-ea"/>
                  <a:cs typeface="Aharoni" pitchFamily="2" charset="-79"/>
                </a:rPr>
                <a:t>/ </a:t>
              </a:r>
              <a:r>
                <a:rPr lang="ko-KR" altLang="en-US" sz="9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ea typeface="+mn-ea"/>
                  <a:cs typeface="Aharoni" pitchFamily="2" charset="-79"/>
                </a:rPr>
                <a:t> </a:t>
              </a:r>
              <a:r>
                <a:rPr lang="en-US" altLang="ko-KR" sz="9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ea typeface="+mn-ea"/>
                  <a:cs typeface="Aharoni" pitchFamily="2" charset="-79"/>
                </a:rPr>
                <a:t>Kick Off </a:t>
              </a:r>
            </a:p>
          </p:txBody>
        </p:sp>
        <p:sp>
          <p:nvSpPr>
            <p:cNvPr id="35" name="제목 1"/>
            <p:cNvSpPr txBox="1">
              <a:spLocks/>
            </p:cNvSpPr>
            <p:nvPr/>
          </p:nvSpPr>
          <p:spPr>
            <a:xfrm>
              <a:off x="971600" y="4509120"/>
              <a:ext cx="1656184" cy="3600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1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ct val="150000"/>
                </a:lnSpc>
              </a:pPr>
              <a:r>
                <a:rPr lang="ko-KR" altLang="en-US" sz="9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ea typeface="+mn-ea"/>
                  <a:cs typeface="Aharoni" pitchFamily="2" charset="-79"/>
                </a:rPr>
                <a:t>컨설팅</a:t>
              </a:r>
              <a:r>
                <a:rPr lang="en-US" altLang="ko-KR" sz="9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ea typeface="+mn-ea"/>
                  <a:cs typeface="Aharoni" pitchFamily="2" charset="-79"/>
                </a:rPr>
                <a:t> </a:t>
              </a:r>
              <a:r>
                <a:rPr lang="ko-KR" altLang="en-US" sz="9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ea typeface="+mn-ea"/>
                  <a:cs typeface="Aharoni" pitchFamily="2" charset="-79"/>
                </a:rPr>
                <a:t>중간보고</a:t>
              </a:r>
              <a:endParaRPr lang="en-US" altLang="ko-KR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endParaRPr>
            </a:p>
          </p:txBody>
        </p:sp>
        <p:sp>
          <p:nvSpPr>
            <p:cNvPr id="36" name="제목 1"/>
            <p:cNvSpPr txBox="1">
              <a:spLocks/>
            </p:cNvSpPr>
            <p:nvPr/>
          </p:nvSpPr>
          <p:spPr>
            <a:xfrm>
              <a:off x="971600" y="5085184"/>
              <a:ext cx="1656184" cy="3600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1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ct val="150000"/>
                </a:lnSpc>
              </a:pPr>
              <a:r>
                <a:rPr lang="ko-KR" altLang="en-US" sz="9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ea typeface="+mn-ea"/>
                  <a:cs typeface="Aharoni" pitchFamily="2" charset="-79"/>
                </a:rPr>
                <a:t>결과 프레젠테이션 </a:t>
              </a:r>
              <a:endParaRPr lang="en-US" altLang="ko-KR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endParaRPr>
            </a:p>
          </p:txBody>
        </p:sp>
        <p:sp>
          <p:nvSpPr>
            <p:cNvPr id="37" name="제목 1"/>
            <p:cNvSpPr txBox="1">
              <a:spLocks/>
            </p:cNvSpPr>
            <p:nvPr/>
          </p:nvSpPr>
          <p:spPr>
            <a:xfrm>
              <a:off x="971600" y="5661248"/>
              <a:ext cx="1656184" cy="3600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1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ct val="150000"/>
                </a:lnSpc>
              </a:pPr>
              <a:r>
                <a:rPr lang="ko-KR" altLang="en-US" sz="9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ea typeface="+mn-ea"/>
                  <a:cs typeface="Aharoni" pitchFamily="2" charset="-79"/>
                </a:rPr>
                <a:t>사후관리</a:t>
              </a:r>
              <a:endParaRPr lang="en-US" altLang="ko-KR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endParaRPr>
            </a:p>
          </p:txBody>
        </p:sp>
        <p:sp>
          <p:nvSpPr>
            <p:cNvPr id="2" name="직사각형 1"/>
            <p:cNvSpPr/>
            <p:nvPr/>
          </p:nvSpPr>
          <p:spPr>
            <a:xfrm>
              <a:off x="827584" y="2780928"/>
              <a:ext cx="288032" cy="36004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b="1" dirty="0"/>
                <a:t>1</a:t>
              </a:r>
              <a:endParaRPr lang="ko-KR" altLang="en-US" sz="1200" b="1" dirty="0"/>
            </a:p>
          </p:txBody>
        </p:sp>
        <p:sp>
          <p:nvSpPr>
            <p:cNvPr id="56" name="직사각형 55"/>
            <p:cNvSpPr/>
            <p:nvPr/>
          </p:nvSpPr>
          <p:spPr>
            <a:xfrm>
              <a:off x="827584" y="3356992"/>
              <a:ext cx="288032" cy="36004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b="1" dirty="0"/>
                <a:t>2</a:t>
              </a:r>
              <a:endParaRPr lang="ko-KR" altLang="en-US" sz="1200" b="1" dirty="0"/>
            </a:p>
          </p:txBody>
        </p:sp>
        <p:sp>
          <p:nvSpPr>
            <p:cNvPr id="64" name="직사각형 63"/>
            <p:cNvSpPr/>
            <p:nvPr/>
          </p:nvSpPr>
          <p:spPr>
            <a:xfrm>
              <a:off x="827584" y="3933056"/>
              <a:ext cx="288032" cy="36004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b="1" dirty="0"/>
                <a:t>3</a:t>
              </a:r>
              <a:endParaRPr lang="ko-KR" altLang="en-US" sz="1200" b="1" dirty="0"/>
            </a:p>
          </p:txBody>
        </p:sp>
        <p:sp>
          <p:nvSpPr>
            <p:cNvPr id="65" name="직사각형 64"/>
            <p:cNvSpPr/>
            <p:nvPr/>
          </p:nvSpPr>
          <p:spPr>
            <a:xfrm>
              <a:off x="827584" y="4509120"/>
              <a:ext cx="288032" cy="36004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b="1" dirty="0"/>
                <a:t>4</a:t>
              </a:r>
              <a:endParaRPr lang="ko-KR" altLang="en-US" sz="1200" b="1" dirty="0"/>
            </a:p>
          </p:txBody>
        </p:sp>
        <p:sp>
          <p:nvSpPr>
            <p:cNvPr id="66" name="직사각형 65"/>
            <p:cNvSpPr/>
            <p:nvPr/>
          </p:nvSpPr>
          <p:spPr>
            <a:xfrm>
              <a:off x="827584" y="5085184"/>
              <a:ext cx="288032" cy="36004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b="1" dirty="0"/>
                <a:t>5</a:t>
              </a:r>
              <a:endParaRPr lang="ko-KR" altLang="en-US" sz="1200" b="1" dirty="0"/>
            </a:p>
          </p:txBody>
        </p:sp>
        <p:sp>
          <p:nvSpPr>
            <p:cNvPr id="67" name="직사각형 66"/>
            <p:cNvSpPr/>
            <p:nvPr/>
          </p:nvSpPr>
          <p:spPr>
            <a:xfrm>
              <a:off x="827584" y="5661248"/>
              <a:ext cx="288032" cy="36004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b="1" dirty="0"/>
                <a:t>6</a:t>
              </a:r>
              <a:endParaRPr lang="ko-KR" altLang="en-US" sz="1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021166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1"/>
          <p:cNvSpPr txBox="1">
            <a:spLocks/>
          </p:cNvSpPr>
          <p:nvPr/>
        </p:nvSpPr>
        <p:spPr>
          <a:xfrm>
            <a:off x="3483525" y="764704"/>
            <a:ext cx="2860742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11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  <a:cs typeface="Aharoni" pitchFamily="2" charset="-79"/>
              </a:rPr>
              <a:t>웨비나</a:t>
            </a:r>
            <a:r>
              <a:rPr lang="en-US" altLang="ko-KR" sz="11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  <a:cs typeface="Aharoni" pitchFamily="2" charset="-79"/>
              </a:rPr>
              <a:t>(Webinar)</a:t>
            </a: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3484978" y="1086045"/>
            <a:ext cx="5263485" cy="10223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더솔루션컴퍼니비의 웨비나는 전문적인 지식을 공유하는 새로운 온라인 소통 채널입니다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.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기존의 지식공유의 방법과 달리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웨비나를 통해서 만나기 어려웠던 다양한 분야의 전문가들의 경험과 인사이트를 나누는 자리입니다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.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 웨비나는 참석자들이 궁금해 하는 부분을 실시간으로 질문을 통하여 논의 할 수 있어 참가자들의 능동적으로 참여하게 됩니다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.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 웨비나는 공개된 스케줄로 누구든 생방송에 직접 참여하실 수 있으며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,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생방송참여 외에도 언제든지 편리한 시간에 웨비나의 녹화영상을 다시 보실 수 있습니다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.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 더솔루션컴퍼니비의 웨비나는 함께 하고자 하는 모든 분들을 위해 항상 열려있고 무료로 제공됩니다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.</a:t>
            </a:r>
          </a:p>
        </p:txBody>
      </p:sp>
      <p:sp>
        <p:nvSpPr>
          <p:cNvPr id="28" name="제목 1"/>
          <p:cNvSpPr txBox="1">
            <a:spLocks/>
          </p:cNvSpPr>
          <p:nvPr/>
        </p:nvSpPr>
        <p:spPr>
          <a:xfrm>
            <a:off x="3483525" y="2351190"/>
            <a:ext cx="2860742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ko-KR"/>
            </a:defPPr>
            <a:lvl1pPr>
              <a:spcBef>
                <a:spcPct val="0"/>
              </a:spcBef>
              <a:buNone/>
              <a:defRPr sz="1100" b="1">
                <a:solidFill>
                  <a:schemeClr val="bg1">
                    <a:lumMod val="75000"/>
                  </a:schemeClr>
                </a:solidFill>
                <a:latin typeface="+mn-ea"/>
                <a:cs typeface="Aharoni" pitchFamily="2" charset="-79"/>
              </a:defRPr>
            </a:lvl1pPr>
          </a:lstStyle>
          <a:p>
            <a:r>
              <a:rPr lang="ko-KR" altLang="en-US" dirty="0"/>
              <a:t>비디오</a:t>
            </a:r>
            <a:r>
              <a:rPr lang="en-US" altLang="ko-KR" dirty="0"/>
              <a:t>(Video)</a:t>
            </a:r>
          </a:p>
        </p:txBody>
      </p:sp>
      <p:sp>
        <p:nvSpPr>
          <p:cNvPr id="29" name="제목 1"/>
          <p:cNvSpPr txBox="1">
            <a:spLocks/>
          </p:cNvSpPr>
          <p:nvPr/>
        </p:nvSpPr>
        <p:spPr>
          <a:xfrm>
            <a:off x="3492150" y="2721541"/>
            <a:ext cx="5256047" cy="87499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비즈니스와 관련된 주요 이슈들에 대해서 더솔루션컴퍼니비의 전문 컨설턴트들이 직접 설명하고 이해시켜 드리는 영상교육 프로그램입니다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.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 기존의 페이퍼 중심의 정보공유 방식에서 벗어나 보다 효과적인 지식 전달 방법이 될 것입니다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.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 보고서 형태의 글로 접하던 정보를 이제는 전문가들이 준비한 영상물로 보다 쉽게 이해하며 학습하실 수 있습니다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.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Aharoni" pitchFamily="2" charset="-79"/>
              </a:rPr>
              <a:t>같은 상황에 대해서도 각 전문가들의 다른 방법론이 적용되어 새로운 해결책을 모색하고 방향을 찾아가는 것을 함께 경험해 보실 수 있습니다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Aharoni" pitchFamily="2" charset="-79"/>
              </a:rPr>
              <a:t>.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이러한 영상교육을 통해 더욱 높은 관점으로 시장을 바라보는 통찰력을 가지실 수 있습니다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. </a:t>
            </a:r>
          </a:p>
        </p:txBody>
      </p:sp>
      <p:sp>
        <p:nvSpPr>
          <p:cNvPr id="21" name="제목 1"/>
          <p:cNvSpPr txBox="1">
            <a:spLocks/>
          </p:cNvSpPr>
          <p:nvPr/>
        </p:nvSpPr>
        <p:spPr>
          <a:xfrm>
            <a:off x="3476353" y="3828854"/>
            <a:ext cx="2860742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ko-KR"/>
            </a:defPPr>
            <a:lvl1pPr>
              <a:spcBef>
                <a:spcPct val="0"/>
              </a:spcBef>
              <a:buNone/>
              <a:defRPr sz="1100" b="1">
                <a:solidFill>
                  <a:schemeClr val="bg1">
                    <a:lumMod val="75000"/>
                  </a:schemeClr>
                </a:solidFill>
                <a:latin typeface="+mn-ea"/>
                <a:cs typeface="Aharoni" pitchFamily="2" charset="-79"/>
              </a:defRPr>
            </a:lvl1pPr>
          </a:lstStyle>
          <a:p>
            <a:r>
              <a:rPr lang="ko-KR" altLang="en-US" dirty="0"/>
              <a:t>인사이트</a:t>
            </a:r>
            <a:r>
              <a:rPr lang="en-US" altLang="ko-KR" dirty="0"/>
              <a:t>(Insight)</a:t>
            </a:r>
          </a:p>
        </p:txBody>
      </p:sp>
      <p:sp>
        <p:nvSpPr>
          <p:cNvPr id="22" name="제목 1"/>
          <p:cNvSpPr txBox="1">
            <a:spLocks/>
          </p:cNvSpPr>
          <p:nvPr/>
        </p:nvSpPr>
        <p:spPr>
          <a:xfrm>
            <a:off x="3484978" y="4221088"/>
            <a:ext cx="5256047" cy="53887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세상에는 하나의 방법과 정답만이 존재하는 것은 아닙니다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.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더솔루션컴퍼니비</a:t>
            </a:r>
            <a:r>
              <a:rPr lang="ko-KR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의 전문가들은 매번 새로운 관점과 방법들로 세상을 바라보려고 합니다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.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그리고 그 새로움을 함께 나누기 위해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더솔루션컴퍼니비의 </a:t>
            </a:r>
            <a:r>
              <a:rPr lang="ko-KR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산업별 전문가들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의</a:t>
            </a:r>
            <a:r>
              <a:rPr lang="ko-KR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 인사이트를 공유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해 드립니다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. </a:t>
            </a:r>
            <a:r>
              <a:rPr lang="ko-KR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전문가들의 시각과 그들이 갖고 있는 다양한 방법론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들과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 </a:t>
            </a:r>
            <a:r>
              <a:rPr lang="ko-KR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관점을 통해 시장을 보다 다양하고 전문적으로 바라볼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 </a:t>
            </a:r>
            <a:r>
              <a:rPr lang="ko-KR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수 있는 인사이트를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갖추실 수 있습니다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..</a:t>
            </a:r>
            <a:endParaRPr lang="ko-KR" altLang="ko-KR" sz="80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1586" y="5120862"/>
            <a:ext cx="202953" cy="213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887541"/>
            <a:ext cx="244171" cy="244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436967"/>
            <a:ext cx="213881" cy="213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6" name="그룹 45"/>
          <p:cNvGrpSpPr/>
          <p:nvPr/>
        </p:nvGrpSpPr>
        <p:grpSpPr>
          <a:xfrm>
            <a:off x="3203848" y="843198"/>
            <a:ext cx="229170" cy="249271"/>
            <a:chOff x="2267744" y="3045695"/>
            <a:chExt cx="947167" cy="743345"/>
          </a:xfrm>
        </p:grpSpPr>
        <p:pic>
          <p:nvPicPr>
            <p:cNvPr id="47" name="Picture 3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7744" y="3045695"/>
              <a:ext cx="947167" cy="743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8" name="Picture 2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9102" y="3192815"/>
              <a:ext cx="484451" cy="380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9" name="제목 1"/>
          <p:cNvSpPr txBox="1">
            <a:spLocks/>
          </p:cNvSpPr>
          <p:nvPr/>
        </p:nvSpPr>
        <p:spPr>
          <a:xfrm>
            <a:off x="3476353" y="5020676"/>
            <a:ext cx="2860742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ko-KR"/>
            </a:defPPr>
            <a:lvl1pPr>
              <a:spcBef>
                <a:spcPct val="0"/>
              </a:spcBef>
              <a:buNone/>
              <a:defRPr sz="1100" b="1">
                <a:solidFill>
                  <a:schemeClr val="bg1">
                    <a:lumMod val="75000"/>
                  </a:schemeClr>
                </a:solidFill>
                <a:latin typeface="+mn-ea"/>
                <a:cs typeface="Aharoni" pitchFamily="2" charset="-79"/>
              </a:defRPr>
            </a:lvl1pPr>
          </a:lstStyle>
          <a:p>
            <a:r>
              <a:rPr lang="ko-KR" altLang="en-US" dirty="0"/>
              <a:t>케이스 스터디</a:t>
            </a:r>
            <a:r>
              <a:rPr lang="en-US" altLang="ko-KR" dirty="0"/>
              <a:t>(Case Study)</a:t>
            </a:r>
          </a:p>
        </p:txBody>
      </p:sp>
      <p:sp>
        <p:nvSpPr>
          <p:cNvPr id="50" name="제목 1"/>
          <p:cNvSpPr txBox="1">
            <a:spLocks/>
          </p:cNvSpPr>
          <p:nvPr/>
        </p:nvSpPr>
        <p:spPr>
          <a:xfrm>
            <a:off x="3484978" y="5383819"/>
            <a:ext cx="5256047" cy="75608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더솔루션컴퍼니비와 </a:t>
            </a:r>
            <a:r>
              <a:rPr lang="ko-KR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함께 문제해결과정을 학습을 경험하는 곳입니다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.</a:t>
            </a:r>
            <a:endParaRPr lang="ko-KR" altLang="ko-KR" sz="8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  <a:p>
            <a:pPr algn="l">
              <a:lnSpc>
                <a:spcPct val="150000"/>
              </a:lnSpc>
            </a:pPr>
            <a:r>
              <a:rPr lang="ko-KR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문제에 대한 인지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, </a:t>
            </a:r>
            <a:r>
              <a:rPr lang="ko-KR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문제 해결의 적합한 방법론을 찾아 적용하여 해결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하는</a:t>
            </a:r>
            <a:r>
              <a:rPr lang="ko-KR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과정을 함께 보면서 학습할 수 있는 곳입니다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. </a:t>
            </a:r>
            <a:r>
              <a:rPr lang="ko-KR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문제에 대해 접근 하는 방식은 실제로 매우 다양하며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, </a:t>
            </a:r>
            <a:r>
              <a:rPr lang="ko-KR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다양한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문제해결 </a:t>
            </a:r>
            <a:r>
              <a:rPr lang="ko-KR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방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법</a:t>
            </a:r>
            <a:r>
              <a:rPr lang="ko-KR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중에서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가장 </a:t>
            </a:r>
            <a:r>
              <a:rPr lang="ko-KR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적합한 방법을 찾아 실제 적용하는 사례를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보실 수 있습니다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.</a:t>
            </a:r>
            <a:r>
              <a:rPr lang="ko-KR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다양한 환경 속에서 해결방법의 방향이 더욱 확장되는 경험을 하실 수 있습니다</a:t>
            </a:r>
            <a:endParaRPr lang="en-US" altLang="ko-KR" sz="8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Aharoni" pitchFamily="2" charset="-79"/>
            </a:endParaRPr>
          </a:p>
        </p:txBody>
      </p:sp>
      <p:sp>
        <p:nvSpPr>
          <p:cNvPr id="18" name="제목 1"/>
          <p:cNvSpPr txBox="1">
            <a:spLocks/>
          </p:cNvSpPr>
          <p:nvPr/>
        </p:nvSpPr>
        <p:spPr>
          <a:xfrm>
            <a:off x="428388" y="332656"/>
            <a:ext cx="2055380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6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08</a:t>
            </a:r>
            <a:r>
              <a:rPr lang="en-US" altLang="ko-K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 </a:t>
            </a:r>
            <a:r>
              <a:rPr lang="ko-KR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제공 서비스</a:t>
            </a:r>
            <a:endParaRPr lang="en-US" altLang="ko-KR" sz="24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19" name="제목 1"/>
          <p:cNvSpPr txBox="1">
            <a:spLocks/>
          </p:cNvSpPr>
          <p:nvPr/>
        </p:nvSpPr>
        <p:spPr>
          <a:xfrm>
            <a:off x="683568" y="1093171"/>
            <a:ext cx="2055380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B’s Services</a:t>
            </a:r>
            <a:endParaRPr lang="en-US" altLang="ko-KR" sz="3200" b="1" dirty="0">
              <a:solidFill>
                <a:schemeClr val="bg1">
                  <a:lumMod val="75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21559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1"/>
          <p:cNvSpPr txBox="1">
            <a:spLocks/>
          </p:cNvSpPr>
          <p:nvPr/>
        </p:nvSpPr>
        <p:spPr>
          <a:xfrm>
            <a:off x="3146960" y="1124744"/>
            <a:ext cx="1703636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11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  <a:cs typeface="Aharoni" pitchFamily="2" charset="-79"/>
              </a:rPr>
              <a:t>대표</a:t>
            </a:r>
            <a:endParaRPr lang="en-US" altLang="ko-KR" sz="1100" b="1" dirty="0">
              <a:solidFill>
                <a:schemeClr val="bg1">
                  <a:lumMod val="75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3604547" y="1126876"/>
            <a:ext cx="4355125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Aharoni" pitchFamily="2" charset="-79"/>
              </a:rPr>
              <a:t>심준규 </a:t>
            </a:r>
            <a:r>
              <a:rPr lang="en-US" altLang="ko-K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Aharoni" pitchFamily="2" charset="-79"/>
              </a:rPr>
              <a:t>Business Strategy / Marketing Strategy</a:t>
            </a:r>
            <a:r>
              <a:rPr lang="ko-KR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Aharoni" pitchFamily="2" charset="-79"/>
              </a:rPr>
              <a:t> </a:t>
            </a:r>
            <a:endParaRPr lang="en-US" altLang="ko-KR" sz="10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27" name="제목 1"/>
          <p:cNvSpPr txBox="1">
            <a:spLocks/>
          </p:cNvSpPr>
          <p:nvPr/>
        </p:nvSpPr>
        <p:spPr>
          <a:xfrm>
            <a:off x="716420" y="1450912"/>
            <a:ext cx="2055380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Who is B</a:t>
            </a:r>
            <a:endParaRPr lang="en-US" altLang="ko-KR" sz="3200" b="1" dirty="0">
              <a:solidFill>
                <a:schemeClr val="bg1">
                  <a:lumMod val="75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49" name="제목 1"/>
          <p:cNvSpPr txBox="1">
            <a:spLocks/>
          </p:cNvSpPr>
          <p:nvPr/>
        </p:nvSpPr>
        <p:spPr>
          <a:xfrm>
            <a:off x="3131840" y="4185084"/>
            <a:ext cx="1703636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1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  <a:cs typeface="Aharoni" pitchFamily="2" charset="-79"/>
              </a:rPr>
              <a:t>CRO</a:t>
            </a:r>
          </a:p>
        </p:txBody>
      </p:sp>
      <p:sp>
        <p:nvSpPr>
          <p:cNvPr id="50" name="제목 1"/>
          <p:cNvSpPr txBox="1">
            <a:spLocks/>
          </p:cNvSpPr>
          <p:nvPr/>
        </p:nvSpPr>
        <p:spPr>
          <a:xfrm>
            <a:off x="3604547" y="4185084"/>
            <a:ext cx="4130476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Aharoni" pitchFamily="2" charset="-79"/>
              </a:rPr>
              <a:t>이규범 </a:t>
            </a:r>
            <a:r>
              <a:rPr lang="en-US" altLang="ko-K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Aharoni" pitchFamily="2" charset="-79"/>
              </a:rPr>
              <a:t>Risk Management / Retail operations</a:t>
            </a:r>
          </a:p>
        </p:txBody>
      </p:sp>
      <p:sp>
        <p:nvSpPr>
          <p:cNvPr id="58" name="제목 1"/>
          <p:cNvSpPr txBox="1">
            <a:spLocks/>
          </p:cNvSpPr>
          <p:nvPr/>
        </p:nvSpPr>
        <p:spPr>
          <a:xfrm>
            <a:off x="3146960" y="2733671"/>
            <a:ext cx="1703636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1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  <a:cs typeface="Aharoni" pitchFamily="2" charset="-79"/>
              </a:rPr>
              <a:t>CTO</a:t>
            </a:r>
          </a:p>
        </p:txBody>
      </p:sp>
      <p:sp>
        <p:nvSpPr>
          <p:cNvPr id="59" name="제목 1"/>
          <p:cNvSpPr txBox="1">
            <a:spLocks/>
          </p:cNvSpPr>
          <p:nvPr/>
        </p:nvSpPr>
        <p:spPr>
          <a:xfrm>
            <a:off x="3604546" y="2750923"/>
            <a:ext cx="3738673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Aharoni" pitchFamily="2" charset="-79"/>
              </a:rPr>
              <a:t>김동준 </a:t>
            </a:r>
            <a:r>
              <a:rPr lang="en-US" altLang="ko-K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Aharoni" pitchFamily="2" charset="-79"/>
              </a:rPr>
              <a:t>System solution / Online communications</a:t>
            </a: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28388" y="332656"/>
            <a:ext cx="2631444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6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09</a:t>
            </a:r>
            <a:r>
              <a:rPr lang="en-US" altLang="ko-K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 </a:t>
            </a:r>
            <a:r>
              <a:rPr lang="ko-KR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대표 컨설턴트</a:t>
            </a:r>
            <a:endParaRPr lang="en-US" altLang="ko-KR" sz="24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3608384" y="1395524"/>
            <a:ext cx="50972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다양한 관점과 방법론으로 문제를 바라보며 하나의 정답이 아닌 환경과 시스템에 맞는 다양한 정답을 찾으려 합니다</a:t>
            </a:r>
            <a:r>
              <a:rPr lang="en-US" altLang="ko-KR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.</a:t>
            </a:r>
            <a:r>
              <a:rPr lang="ko-KR" altLang="en-US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 대학에서 경제학을 전공했고</a:t>
            </a:r>
            <a:r>
              <a:rPr lang="en-US" altLang="ko-KR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, MBA(The university of Liverpool) </a:t>
            </a:r>
            <a:r>
              <a:rPr lang="ko-KR" altLang="en-US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과정을 통해 보다 전문적인 경영지식을 갖추었습니다</a:t>
            </a:r>
            <a:r>
              <a:rPr lang="en-US" altLang="ko-KR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. </a:t>
            </a:r>
            <a:r>
              <a:rPr lang="ko-KR" altLang="en-US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국내의 리테일 시장에 대한 전문 경험을 갖추고 있고 중국에서의 실무경험을 바탕으로 아시아시장의 비즈니스 메커니즘 그리고 있습니다</a:t>
            </a:r>
            <a:r>
              <a:rPr lang="en-US" altLang="ko-KR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.</a:t>
            </a:r>
            <a:endParaRPr lang="ko-KR" altLang="en-US" sz="900" dirty="0">
              <a:solidFill>
                <a:schemeClr val="bg1">
                  <a:lumMod val="65000"/>
                </a:schemeClr>
              </a:solidFill>
              <a:latin typeface="+mn-ea"/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3608384" y="3000917"/>
            <a:ext cx="50972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컴퓨터 프로그래밍 개발과 온라인 솔루션의 전문가로서 대학에서 컴퓨터공학을 전공하였습니다</a:t>
            </a:r>
            <a:r>
              <a:rPr lang="en-US" altLang="ko-KR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.</a:t>
            </a:r>
            <a:r>
              <a:rPr lang="ko-KR" altLang="en-US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 마케팅과 시스템의 연계를 통해 보다 살아</a:t>
            </a:r>
            <a:r>
              <a:rPr lang="en-US" altLang="ko-KR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 </a:t>
            </a:r>
            <a:r>
              <a:rPr lang="ko-KR" altLang="en-US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있는</a:t>
            </a:r>
            <a:r>
              <a:rPr lang="en-US" altLang="ko-KR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 </a:t>
            </a:r>
            <a:r>
              <a:rPr lang="ko-KR" altLang="en-US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온라인 채널의 개발과 활용방법에 대해 연구하고 있습니다</a:t>
            </a:r>
            <a:r>
              <a:rPr lang="en-US" altLang="ko-KR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. </a:t>
            </a:r>
            <a:r>
              <a:rPr lang="ko-KR" altLang="en-US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서버구축 및 개발 실무경험을 바탕으로 현 시장 트렌드에 맞는 통합 온라인 솔루션을 개발하고 있습니다</a:t>
            </a:r>
            <a:r>
              <a:rPr lang="en-US" altLang="ko-KR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.</a:t>
            </a:r>
            <a:endParaRPr lang="ko-KR" altLang="en-US" sz="900" dirty="0">
              <a:solidFill>
                <a:schemeClr val="bg1">
                  <a:lumMod val="65000"/>
                </a:schemeClr>
              </a:solidFill>
              <a:latin typeface="+mn-ea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3628598" y="4449886"/>
            <a:ext cx="526778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비즈니스의 외형만큼 내부적으로 중요한 리스크 관리의 전문가로써</a:t>
            </a:r>
            <a:r>
              <a:rPr lang="en-US" altLang="ko-KR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, </a:t>
            </a:r>
            <a:r>
              <a:rPr lang="ko-KR" altLang="en-US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다양한 리스크의 예측과</a:t>
            </a:r>
            <a:endParaRPr lang="en-US" altLang="ko-KR" sz="900" dirty="0">
              <a:solidFill>
                <a:schemeClr val="bg1">
                  <a:lumMod val="65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대안을 제시해 줍니다</a:t>
            </a:r>
            <a:r>
              <a:rPr lang="en-US" altLang="ko-KR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. </a:t>
            </a:r>
            <a:r>
              <a:rPr lang="ko-KR" altLang="en-US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대학에서는 경영학을 전공하였고</a:t>
            </a:r>
            <a:r>
              <a:rPr lang="en-US" altLang="ko-KR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, </a:t>
            </a:r>
            <a:r>
              <a:rPr lang="ko-KR" altLang="en-US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현재 </a:t>
            </a:r>
            <a:r>
              <a:rPr lang="en-US" altLang="ko-KR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MBA</a:t>
            </a:r>
            <a:r>
              <a:rPr lang="ko-KR" altLang="en-US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과정을 진행 중이며 </a:t>
            </a:r>
            <a:endParaRPr lang="en-US" altLang="ko-KR" sz="900" dirty="0">
              <a:solidFill>
                <a:schemeClr val="bg1">
                  <a:lumMod val="65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보다 전문적인 학습을 하고 있습니다</a:t>
            </a:r>
            <a:r>
              <a:rPr lang="en-US" altLang="ko-KR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. </a:t>
            </a:r>
            <a:r>
              <a:rPr lang="ko-KR" altLang="en-US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국내 리테일시장에서의 다양한 전략수립 경험을 기반으로</a:t>
            </a:r>
            <a:endParaRPr lang="en-US" altLang="ko-KR" sz="900" dirty="0">
              <a:solidFill>
                <a:schemeClr val="bg1">
                  <a:lumMod val="65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미래의 리스크 관리기법을 개발하고 있습니다</a:t>
            </a:r>
            <a:r>
              <a:rPr lang="en-US" altLang="ko-KR" sz="900" dirty="0">
                <a:solidFill>
                  <a:schemeClr val="bg1">
                    <a:lumMod val="65000"/>
                  </a:schemeClr>
                </a:solidFill>
                <a:latin typeface="+mn-ea"/>
              </a:rPr>
              <a:t>.</a:t>
            </a:r>
            <a:endParaRPr lang="ko-KR" altLang="en-US" sz="900" dirty="0">
              <a:solidFill>
                <a:schemeClr val="bg1">
                  <a:lumMod val="6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73791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2644" y="809328"/>
            <a:ext cx="9144000" cy="521196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ko-KR" sz="8000" dirty="0">
              <a:solidFill>
                <a:schemeClr val="bg1"/>
              </a:solidFill>
              <a:latin typeface="Aharoni" pitchFamily="2" charset="-79"/>
              <a:ea typeface="HY견고딕" pitchFamily="18" charset="-127"/>
              <a:cs typeface="Aharoni" pitchFamily="2" charset="-79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2644" y="3645024"/>
            <a:ext cx="9144000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400" dirty="0">
                <a:solidFill>
                  <a:schemeClr val="bg1"/>
                </a:solidFill>
                <a:latin typeface="+mn-ea"/>
                <a:ea typeface="+mn-ea"/>
                <a:cs typeface="Iskoola Pota" panose="020B0502040204020203" pitchFamily="34" charset="0"/>
              </a:rPr>
              <a:t>tscbgroup.com</a:t>
            </a:r>
            <a:endParaRPr lang="en-US" altLang="ko-KR" sz="1800" dirty="0">
              <a:solidFill>
                <a:schemeClr val="bg1"/>
              </a:solidFill>
              <a:latin typeface="+mn-ea"/>
              <a:ea typeface="+mn-ea"/>
              <a:cs typeface="Iskoola Pota" panose="020B0502040204020203" pitchFamily="34" charset="0"/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2644" y="3195950"/>
            <a:ext cx="9120860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800" dirty="0">
                <a:solidFill>
                  <a:schemeClr val="bg1"/>
                </a:solidFill>
                <a:latin typeface="Adobe Garamond Pro Bold" pitchFamily="18" charset="0"/>
              </a:rPr>
              <a:t>The Solution Company </a:t>
            </a:r>
            <a:r>
              <a:rPr lang="en-US" altLang="ko-KR" sz="3200" dirty="0">
                <a:solidFill>
                  <a:schemeClr val="bg1"/>
                </a:solidFill>
                <a:latin typeface="Aharoni" pitchFamily="2" charset="-79"/>
                <a:ea typeface="HY견고딕" pitchFamily="18" charset="-127"/>
                <a:cs typeface="Aharoni" pitchFamily="2" charset="-79"/>
              </a:rPr>
              <a:t>B</a:t>
            </a:r>
          </a:p>
        </p:txBody>
      </p:sp>
      <p:sp>
        <p:nvSpPr>
          <p:cNvPr id="19" name="제목 1"/>
          <p:cNvSpPr txBox="1">
            <a:spLocks/>
          </p:cNvSpPr>
          <p:nvPr/>
        </p:nvSpPr>
        <p:spPr>
          <a:xfrm>
            <a:off x="2195736" y="6165304"/>
            <a:ext cx="4968552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ko-KR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17-1, Indeogwon-ro 24beon-gil, Dongan-gu, Anyang-si, Gyeonggi-do, Korea   </a:t>
            </a:r>
          </a:p>
          <a:p>
            <a:pPr>
              <a:lnSpc>
                <a:spcPct val="150000"/>
              </a:lnSpc>
            </a:pPr>
            <a:r>
              <a:rPr lang="en-US" altLang="ko-KR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T. 070 7743 0723</a:t>
            </a:r>
          </a:p>
        </p:txBody>
      </p:sp>
    </p:spTree>
    <p:extLst>
      <p:ext uri="{BB962C8B-B14F-4D97-AF65-F5344CB8AC3E}">
        <p14:creationId xmlns:p14="http://schemas.microsoft.com/office/powerpoint/2010/main" val="1363105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1"/>
          <p:cNvSpPr txBox="1">
            <a:spLocks/>
          </p:cNvSpPr>
          <p:nvPr/>
        </p:nvSpPr>
        <p:spPr>
          <a:xfrm>
            <a:off x="5364088" y="836712"/>
            <a:ext cx="2055380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CONTENTS</a:t>
            </a:r>
            <a:endParaRPr lang="en-US" altLang="ko-KR" sz="32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5652120" y="2726922"/>
            <a:ext cx="2860742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4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01</a:t>
            </a:r>
            <a:r>
              <a:rPr lang="en-US" altLang="ko-K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 </a:t>
            </a:r>
            <a:r>
              <a:rPr lang="ko-KR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회사개요</a:t>
            </a:r>
            <a:endParaRPr lang="en-US" altLang="ko-KR" sz="20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5652120" y="3080961"/>
            <a:ext cx="2860742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4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02</a:t>
            </a:r>
            <a:r>
              <a:rPr lang="en-US" altLang="ko-K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 </a:t>
            </a:r>
            <a:r>
              <a:rPr lang="ko-KR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비전과 미션</a:t>
            </a:r>
            <a:endParaRPr lang="en-US" altLang="ko-KR" sz="20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5652120" y="3435000"/>
            <a:ext cx="2860742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4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03</a:t>
            </a:r>
            <a:r>
              <a:rPr lang="en-US" altLang="ko-K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 </a:t>
            </a:r>
            <a:r>
              <a:rPr lang="ko-KR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강점소개</a:t>
            </a:r>
            <a:endParaRPr lang="en-US" altLang="ko-KR" sz="20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5652120" y="3789039"/>
            <a:ext cx="2860742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4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04</a:t>
            </a:r>
            <a:r>
              <a:rPr lang="en-US" altLang="ko-K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 </a:t>
            </a:r>
            <a:r>
              <a:rPr lang="ko-KR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사업영역</a:t>
            </a:r>
            <a:endParaRPr lang="en-US" altLang="ko-KR" sz="20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5652120" y="4143078"/>
            <a:ext cx="2860742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4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05</a:t>
            </a:r>
            <a:r>
              <a:rPr lang="en-US" altLang="ko-K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 </a:t>
            </a:r>
            <a:r>
              <a:rPr lang="ko-KR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주요 산업영역</a:t>
            </a:r>
            <a:endParaRPr lang="en-US" altLang="ko-KR" sz="20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5652120" y="4497117"/>
            <a:ext cx="2860742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4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06</a:t>
            </a:r>
            <a:r>
              <a:rPr lang="en-US" altLang="ko-K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 </a:t>
            </a:r>
            <a:r>
              <a:rPr lang="ko-KR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전문 솔루션</a:t>
            </a:r>
            <a:endParaRPr lang="en-US" altLang="ko-KR" sz="20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5652120" y="4851158"/>
            <a:ext cx="2860742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4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07</a:t>
            </a:r>
            <a:r>
              <a:rPr lang="en-US" altLang="ko-K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 </a:t>
            </a:r>
            <a:r>
              <a:rPr lang="ko-KR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업무 진행절차</a:t>
            </a:r>
            <a:endParaRPr lang="en-US" altLang="ko-KR" sz="20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5652120" y="5209970"/>
            <a:ext cx="2860742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4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08</a:t>
            </a:r>
            <a:r>
              <a:rPr lang="en-US" altLang="ko-K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 </a:t>
            </a:r>
            <a:r>
              <a:rPr lang="ko-KR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제공 서비스</a:t>
            </a:r>
            <a:endParaRPr lang="en-US" altLang="ko-KR" sz="20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5652120" y="5564011"/>
            <a:ext cx="2860742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4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09</a:t>
            </a:r>
            <a:r>
              <a:rPr lang="en-US" altLang="ko-K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 </a:t>
            </a:r>
            <a:r>
              <a:rPr lang="ko-KR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대표 컨설턴트</a:t>
            </a:r>
            <a:endParaRPr lang="en-US" altLang="ko-KR" sz="20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53499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 txBox="1">
            <a:spLocks/>
          </p:cNvSpPr>
          <p:nvPr/>
        </p:nvSpPr>
        <p:spPr>
          <a:xfrm>
            <a:off x="3563888" y="1844824"/>
            <a:ext cx="5400600" cy="309634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endParaRPr lang="en-US" altLang="ko-KR" sz="9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  <a:p>
            <a:pPr algn="l">
              <a:lnSpc>
                <a:spcPct val="150000"/>
              </a:lnSpc>
            </a:pPr>
            <a:r>
              <a:rPr lang="ko-KR" altLang="en-US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더솔루션컴퍼니비는 </a:t>
            </a:r>
            <a:endParaRPr lang="en-US" altLang="ko-KR" sz="9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  <a:p>
            <a:pPr algn="l">
              <a:lnSpc>
                <a:spcPct val="150000"/>
              </a:lnSpc>
            </a:pPr>
            <a:r>
              <a:rPr lang="ko-KR" altLang="en-US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비즈니스컨설팅 펌으로서 비즈니스 현장의 문제점을 발견하고 그 문제의 원인을 분석하여 </a:t>
            </a:r>
            <a:endParaRPr lang="en-US" altLang="ko-KR" sz="9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  <a:p>
            <a:pPr algn="l">
              <a:lnSpc>
                <a:spcPct val="150000"/>
              </a:lnSpc>
            </a:pPr>
            <a:r>
              <a:rPr lang="ko-KR" altLang="en-US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가장 적합한 비즈니스 솔루션 모델을 제안하는 컨설팅 전문 회사입니다</a:t>
            </a:r>
            <a:r>
              <a:rPr lang="en-US" altLang="ko-KR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.</a:t>
            </a:r>
          </a:p>
          <a:p>
            <a:pPr algn="l">
              <a:lnSpc>
                <a:spcPct val="150000"/>
              </a:lnSpc>
            </a:pPr>
            <a:endParaRPr lang="en-US" altLang="ko-KR" sz="8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  <a:p>
            <a:pPr algn="l">
              <a:lnSpc>
                <a:spcPct val="150000"/>
              </a:lnSpc>
            </a:pPr>
            <a:r>
              <a:rPr lang="ko-KR" altLang="en-US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전문 컨설턴트들은 각기 산업영역에서 다양하고 풍부한 실전경험으로 축적된 전문 지식과 </a:t>
            </a:r>
            <a:endParaRPr lang="en-US" altLang="ko-KR" sz="9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  <a:p>
            <a:pPr algn="l">
              <a:lnSpc>
                <a:spcPct val="150000"/>
              </a:lnSpc>
            </a:pPr>
            <a:r>
              <a:rPr lang="ko-KR" altLang="en-US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급격히 변화하는 시장변화를 판단할 수 있는 예리한 시각으로</a:t>
            </a:r>
            <a:endParaRPr lang="en-US" altLang="ko-KR" sz="9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  <a:p>
            <a:pPr algn="l">
              <a:lnSpc>
                <a:spcPct val="150000"/>
              </a:lnSpc>
            </a:pPr>
            <a:r>
              <a:rPr lang="ko-KR" altLang="en-US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고객이 원하는 가치를 발견하고 가장 적합한 문제해결 방법을 제안 해 드립니다</a:t>
            </a:r>
            <a:r>
              <a:rPr lang="en-US" altLang="ko-KR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.</a:t>
            </a:r>
            <a:r>
              <a:rPr lang="ko-KR" altLang="en-US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 </a:t>
            </a:r>
            <a:endParaRPr lang="en-US" altLang="ko-KR" sz="9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  <a:p>
            <a:pPr algn="l">
              <a:lnSpc>
                <a:spcPct val="150000"/>
              </a:lnSpc>
            </a:pPr>
            <a:endParaRPr lang="en-US" altLang="ko-KR" sz="8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  <a:p>
            <a:pPr algn="l">
              <a:lnSpc>
                <a:spcPct val="150000"/>
              </a:lnSpc>
            </a:pPr>
            <a:r>
              <a:rPr lang="ko-KR" altLang="en-US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더솔루션컴퍼니비는 클라이언트의 당면한 문제에 대해 진단과 분석 뿐만 아니라</a:t>
            </a:r>
            <a:endParaRPr lang="en-US" altLang="ko-KR" sz="9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  <a:p>
            <a:pPr algn="l">
              <a:lnSpc>
                <a:spcPct val="150000"/>
              </a:lnSpc>
            </a:pPr>
            <a:r>
              <a:rPr lang="ko-KR" altLang="en-US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지속적으로 성장할 수 있는 방법을 제안 해 드리고 함께 만들어갈 것입니다</a:t>
            </a:r>
            <a:r>
              <a:rPr lang="en-US" altLang="ko-KR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.</a:t>
            </a:r>
            <a:r>
              <a:rPr lang="ko-KR" altLang="en-US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 </a:t>
            </a:r>
            <a:endParaRPr lang="en-US" altLang="ko-KR" sz="9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  <a:p>
            <a:pPr algn="l">
              <a:lnSpc>
                <a:spcPct val="150000"/>
              </a:lnSpc>
            </a:pPr>
            <a:endParaRPr lang="en-US" altLang="ko-KR" sz="8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  <a:p>
            <a:pPr algn="l">
              <a:lnSpc>
                <a:spcPct val="150000"/>
              </a:lnSpc>
            </a:pPr>
            <a:r>
              <a:rPr lang="ko-KR" altLang="en-US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이에 더솔루션컴퍼니비는 컨설팅 펌이라 불리우기보다는 성공을 향한 맞춤 솔루션을 제안해 드리는 솔루션컴퍼니를 그 이름으로 갖게 되었습니다</a:t>
            </a:r>
            <a:r>
              <a:rPr lang="en-US" altLang="ko-KR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. </a:t>
            </a:r>
          </a:p>
        </p:txBody>
      </p:sp>
      <p:grpSp>
        <p:nvGrpSpPr>
          <p:cNvPr id="4" name="그룹 3"/>
          <p:cNvGrpSpPr/>
          <p:nvPr/>
        </p:nvGrpSpPr>
        <p:grpSpPr>
          <a:xfrm>
            <a:off x="3851920" y="5275761"/>
            <a:ext cx="3846468" cy="745527"/>
            <a:chOff x="3821876" y="1536836"/>
            <a:chExt cx="3846468" cy="745527"/>
          </a:xfrm>
        </p:grpSpPr>
        <p:sp>
          <p:nvSpPr>
            <p:cNvPr id="18" name="제목 1"/>
            <p:cNvSpPr txBox="1">
              <a:spLocks/>
            </p:cNvSpPr>
            <p:nvPr/>
          </p:nvSpPr>
          <p:spPr>
            <a:xfrm>
              <a:off x="3837674" y="1958327"/>
              <a:ext cx="2500903" cy="324036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1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ko-KR" altLang="en-US" sz="800" b="1" dirty="0">
                  <a:solidFill>
                    <a:schemeClr val="bg1">
                      <a:lumMod val="75000"/>
                    </a:schemeClr>
                  </a:solidFill>
                  <a:latin typeface="+mn-ea"/>
                  <a:ea typeface="+mn-ea"/>
                </a:rPr>
                <a:t>주소</a:t>
              </a:r>
              <a:r>
                <a:rPr lang="en-US" altLang="ko-KR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ea typeface="+mn-ea"/>
                </a:rPr>
                <a:t> </a:t>
              </a:r>
              <a:r>
                <a:rPr lang="ko-KR" altLang="en-US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ea typeface="+mn-ea"/>
                </a:rPr>
                <a:t>경기도 안양시 동안구 인덕원로 </a:t>
              </a:r>
              <a:r>
                <a:rPr lang="en-US" altLang="ko-KR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ea typeface="+mn-ea"/>
                </a:rPr>
                <a:t>24</a:t>
              </a:r>
              <a:r>
                <a:rPr lang="ko-KR" altLang="en-US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ea typeface="+mn-ea"/>
                </a:rPr>
                <a:t>번길 </a:t>
              </a:r>
              <a:r>
                <a:rPr lang="en-US" altLang="ko-KR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ea typeface="+mn-ea"/>
                </a:rPr>
                <a:t>17-1</a:t>
              </a:r>
              <a:r>
                <a:rPr lang="ko-KR" altLang="en-US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ea typeface="+mn-ea"/>
                </a:rPr>
                <a:t> </a:t>
              </a:r>
              <a:endParaRPr lang="en-US" altLang="ko-KR" sz="105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endParaRPr>
            </a:p>
          </p:txBody>
        </p:sp>
        <p:sp>
          <p:nvSpPr>
            <p:cNvPr id="6" name="제목 1"/>
            <p:cNvSpPr txBox="1">
              <a:spLocks/>
            </p:cNvSpPr>
            <p:nvPr/>
          </p:nvSpPr>
          <p:spPr>
            <a:xfrm>
              <a:off x="3829048" y="1536836"/>
              <a:ext cx="2860742" cy="324036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1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  <a:ea typeface="+mn-ea"/>
                  <a:cs typeface="Aharoni" pitchFamily="2" charset="-79"/>
                </a:rPr>
                <a:t>Tscbgroup.com</a:t>
              </a:r>
            </a:p>
          </p:txBody>
        </p:sp>
        <p:sp>
          <p:nvSpPr>
            <p:cNvPr id="14" name="제목 1"/>
            <p:cNvSpPr txBox="1">
              <a:spLocks/>
            </p:cNvSpPr>
            <p:nvPr/>
          </p:nvSpPr>
          <p:spPr>
            <a:xfrm>
              <a:off x="3821876" y="1772816"/>
              <a:ext cx="1512168" cy="324036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1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ko-KR" altLang="en-US" sz="800" b="1" dirty="0">
                  <a:solidFill>
                    <a:schemeClr val="bg1">
                      <a:lumMod val="75000"/>
                    </a:schemeClr>
                  </a:solidFill>
                  <a:latin typeface="+mn-ea"/>
                  <a:ea typeface="+mn-ea"/>
                </a:rPr>
                <a:t>회사명</a:t>
              </a:r>
              <a:r>
                <a:rPr lang="en-US" altLang="ko-KR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ea typeface="+mn-ea"/>
                </a:rPr>
                <a:t> </a:t>
              </a:r>
              <a:r>
                <a:rPr lang="ko-KR" altLang="en-US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ea typeface="+mn-ea"/>
                </a:rPr>
                <a:t>㈜더솔루션컴퍼니비</a:t>
              </a:r>
              <a:endParaRPr lang="en-US" altLang="ko-KR" sz="105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endParaRPr>
            </a:p>
          </p:txBody>
        </p:sp>
        <p:sp>
          <p:nvSpPr>
            <p:cNvPr id="16" name="제목 1"/>
            <p:cNvSpPr txBox="1">
              <a:spLocks/>
            </p:cNvSpPr>
            <p:nvPr/>
          </p:nvSpPr>
          <p:spPr>
            <a:xfrm>
              <a:off x="5268045" y="1772816"/>
              <a:ext cx="1290135" cy="324036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1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ko-KR" altLang="en-US" sz="800" b="1" dirty="0">
                  <a:solidFill>
                    <a:schemeClr val="bg1">
                      <a:lumMod val="75000"/>
                    </a:schemeClr>
                  </a:solidFill>
                  <a:latin typeface="+mn-ea"/>
                  <a:ea typeface="+mn-ea"/>
                </a:rPr>
                <a:t>설립일</a:t>
              </a:r>
              <a:r>
                <a:rPr lang="en-US" altLang="ko-KR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ea typeface="+mn-ea"/>
                </a:rPr>
                <a:t> 2014.04.01</a:t>
              </a:r>
              <a:endParaRPr lang="en-US" altLang="ko-KR" sz="105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endParaRPr>
            </a:p>
          </p:txBody>
        </p:sp>
        <p:sp>
          <p:nvSpPr>
            <p:cNvPr id="17" name="제목 1"/>
            <p:cNvSpPr txBox="1">
              <a:spLocks/>
            </p:cNvSpPr>
            <p:nvPr/>
          </p:nvSpPr>
          <p:spPr>
            <a:xfrm>
              <a:off x="6322941" y="1772816"/>
              <a:ext cx="834767" cy="324036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1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ko-KR" altLang="en-US" sz="800" b="1" dirty="0">
                  <a:solidFill>
                    <a:schemeClr val="bg1">
                      <a:lumMod val="75000"/>
                    </a:schemeClr>
                  </a:solidFill>
                  <a:latin typeface="+mn-ea"/>
                  <a:ea typeface="+mn-ea"/>
                </a:rPr>
                <a:t>대표</a:t>
              </a:r>
              <a:r>
                <a:rPr lang="en-US" altLang="ko-KR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ea typeface="+mn-ea"/>
                </a:rPr>
                <a:t> </a:t>
              </a:r>
              <a:r>
                <a:rPr lang="ko-KR" altLang="en-US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ea typeface="+mn-ea"/>
                </a:rPr>
                <a:t>심준규</a:t>
              </a:r>
              <a:endParaRPr lang="en-US" altLang="ko-KR" sz="105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endParaRPr>
            </a:p>
          </p:txBody>
        </p:sp>
        <p:sp>
          <p:nvSpPr>
            <p:cNvPr id="19" name="제목 1"/>
            <p:cNvSpPr txBox="1">
              <a:spLocks/>
            </p:cNvSpPr>
            <p:nvPr/>
          </p:nvSpPr>
          <p:spPr>
            <a:xfrm>
              <a:off x="6329521" y="1958327"/>
              <a:ext cx="1338823" cy="324036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1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ko-KR" altLang="en-US" sz="800" b="1" dirty="0">
                  <a:solidFill>
                    <a:schemeClr val="bg1">
                      <a:lumMod val="75000"/>
                    </a:schemeClr>
                  </a:solidFill>
                  <a:latin typeface="+mn-ea"/>
                  <a:ea typeface="+mn-ea"/>
                </a:rPr>
                <a:t>전화</a:t>
              </a:r>
              <a:r>
                <a:rPr lang="en-US" altLang="ko-KR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ea typeface="+mn-ea"/>
                </a:rPr>
                <a:t> 070-7743-0723</a:t>
              </a:r>
              <a:endParaRPr lang="en-US" altLang="ko-KR" sz="105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endParaRPr>
            </a:p>
          </p:txBody>
        </p:sp>
        <p:cxnSp>
          <p:nvCxnSpPr>
            <p:cNvPr id="22" name="직선 연결선 21"/>
            <p:cNvCxnSpPr/>
            <p:nvPr/>
          </p:nvCxnSpPr>
          <p:spPr>
            <a:xfrm>
              <a:off x="5228168" y="1852970"/>
              <a:ext cx="0" cy="16201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>
              <a:off x="6299556" y="1852833"/>
              <a:ext cx="0" cy="16201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직선 연결선 23"/>
            <p:cNvCxnSpPr/>
            <p:nvPr/>
          </p:nvCxnSpPr>
          <p:spPr>
            <a:xfrm>
              <a:off x="6300192" y="2041459"/>
              <a:ext cx="0" cy="16201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제목 1"/>
          <p:cNvSpPr txBox="1">
            <a:spLocks/>
          </p:cNvSpPr>
          <p:nvPr/>
        </p:nvSpPr>
        <p:spPr>
          <a:xfrm>
            <a:off x="827584" y="4020108"/>
            <a:ext cx="2232248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dobe Garamond Pro Bold" pitchFamily="18" charset="0"/>
              </a:rPr>
              <a:t>The Solution Company </a:t>
            </a:r>
            <a:r>
              <a:rPr lang="en-US" altLang="ko-K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haroni" pitchFamily="2" charset="-79"/>
                <a:ea typeface="HY견고딕" pitchFamily="18" charset="-127"/>
                <a:cs typeface="Aharoni" pitchFamily="2" charset="-79"/>
              </a:rPr>
              <a:t>B</a:t>
            </a:r>
          </a:p>
        </p:txBody>
      </p:sp>
      <p:sp>
        <p:nvSpPr>
          <p:cNvPr id="20" name="제목 1"/>
          <p:cNvSpPr txBox="1">
            <a:spLocks/>
          </p:cNvSpPr>
          <p:nvPr/>
        </p:nvSpPr>
        <p:spPr>
          <a:xfrm>
            <a:off x="428388" y="332656"/>
            <a:ext cx="2055380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6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01</a:t>
            </a:r>
            <a:r>
              <a:rPr lang="en-US" altLang="ko-K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 </a:t>
            </a:r>
            <a:r>
              <a:rPr lang="ko-KR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회사개요</a:t>
            </a:r>
            <a:endParaRPr lang="en-US" altLang="ko-KR" sz="24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339" y="2211492"/>
            <a:ext cx="1470555" cy="1557301"/>
          </a:xfrm>
          <a:prstGeom prst="rect">
            <a:avLst/>
          </a:prstGeom>
        </p:spPr>
      </p:pic>
      <p:sp>
        <p:nvSpPr>
          <p:cNvPr id="21" name="제목 1"/>
          <p:cNvSpPr txBox="1">
            <a:spLocks/>
          </p:cNvSpPr>
          <p:nvPr/>
        </p:nvSpPr>
        <p:spPr>
          <a:xfrm>
            <a:off x="3563888" y="1700808"/>
            <a:ext cx="2194306" cy="25202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dobe Garamond Pro Bold" pitchFamily="18" charset="0"/>
              </a:rPr>
              <a:t>The Solution Company </a:t>
            </a:r>
            <a:r>
              <a:rPr lang="en-US" altLang="ko-K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haroni" pitchFamily="2" charset="-79"/>
                <a:ea typeface="HY견고딕" pitchFamily="18" charset="-127"/>
                <a:cs typeface="Aharoni" pitchFamily="2" charset="-79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4138719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1"/>
          <p:cNvSpPr txBox="1">
            <a:spLocks/>
          </p:cNvSpPr>
          <p:nvPr/>
        </p:nvSpPr>
        <p:spPr>
          <a:xfrm>
            <a:off x="1475656" y="4022316"/>
            <a:ext cx="1140860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6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  <a:cs typeface="Aharoni" pitchFamily="2" charset="-79"/>
              </a:rPr>
              <a:t>VISION</a:t>
            </a: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2847904" y="4005064"/>
            <a:ext cx="5468512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ko-KR" sz="1000" dirty="0">
                <a:solidFill>
                  <a:schemeClr val="bg1">
                    <a:lumMod val="50000"/>
                  </a:schemeClr>
                </a:solidFill>
              </a:rPr>
              <a:t>누구나 자신이 생각하는 비즈니스를 실제 </a:t>
            </a:r>
            <a:r>
              <a:rPr lang="ko-KR" altLang="en-US" sz="1000" dirty="0">
                <a:solidFill>
                  <a:schemeClr val="bg1">
                    <a:lumMod val="50000"/>
                  </a:schemeClr>
                </a:solidFill>
              </a:rPr>
              <a:t>이루어질</a:t>
            </a:r>
            <a:r>
              <a:rPr lang="en-US" altLang="ko-KR" sz="1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ko-KR" altLang="en-US" sz="1000" dirty="0">
                <a:solidFill>
                  <a:schemeClr val="bg1">
                    <a:lumMod val="50000"/>
                  </a:schemeClr>
                </a:solidFill>
              </a:rPr>
              <a:t>수 있게</a:t>
            </a:r>
            <a:r>
              <a:rPr lang="ko-KR" altLang="ko-KR" sz="1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ko-KR" altLang="ko-KR" sz="1000" b="1" dirty="0">
                <a:solidFill>
                  <a:schemeClr val="bg1">
                    <a:lumMod val="50000"/>
                  </a:schemeClr>
                </a:solidFill>
              </a:rPr>
              <a:t>도움을 주는</a:t>
            </a:r>
            <a:r>
              <a:rPr lang="en-US" altLang="ko-KR" sz="1000" b="1" dirty="0">
                <a:solidFill>
                  <a:schemeClr val="bg1">
                    <a:lumMod val="50000"/>
                  </a:schemeClr>
                </a:solidFill>
              </a:rPr>
              <a:t> Company</a:t>
            </a:r>
            <a:endParaRPr lang="en-US" altLang="ko-KR" sz="1000" b="1" dirty="0">
              <a:solidFill>
                <a:schemeClr val="bg1">
                  <a:lumMod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27" name="제목 1"/>
          <p:cNvSpPr txBox="1">
            <a:spLocks/>
          </p:cNvSpPr>
          <p:nvPr/>
        </p:nvSpPr>
        <p:spPr>
          <a:xfrm>
            <a:off x="1763688" y="1484784"/>
            <a:ext cx="6984776" cy="154817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altLang="ko-KR" sz="1800" b="1" dirty="0">
                <a:solidFill>
                  <a:schemeClr val="bg1">
                    <a:lumMod val="50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B is equipped with professional experiences</a:t>
            </a:r>
          </a:p>
          <a:p>
            <a:pPr algn="l">
              <a:lnSpc>
                <a:spcPct val="150000"/>
              </a:lnSpc>
            </a:pPr>
            <a:r>
              <a:rPr lang="en-US" altLang="ko-KR" sz="1800" b="1" dirty="0">
                <a:solidFill>
                  <a:schemeClr val="bg1">
                    <a:lumMod val="50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B is sharing of various knowledge</a:t>
            </a:r>
          </a:p>
          <a:p>
            <a:pPr algn="l">
              <a:lnSpc>
                <a:spcPct val="150000"/>
              </a:lnSpc>
            </a:pPr>
            <a:r>
              <a:rPr lang="en-US" altLang="ko-KR" sz="1800" b="1" dirty="0">
                <a:solidFill>
                  <a:schemeClr val="bg1">
                    <a:lumMod val="50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B creates new value to the world</a:t>
            </a:r>
          </a:p>
          <a:p>
            <a:pPr algn="l">
              <a:lnSpc>
                <a:spcPct val="150000"/>
              </a:lnSpc>
            </a:pPr>
            <a:r>
              <a:rPr lang="en-US" altLang="ko-KR" sz="1800" b="1" dirty="0">
                <a:solidFill>
                  <a:schemeClr val="bg1">
                    <a:lumMod val="50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Beyond the success…</a:t>
            </a:r>
          </a:p>
        </p:txBody>
      </p:sp>
      <p:sp>
        <p:nvSpPr>
          <p:cNvPr id="28" name="제목 1"/>
          <p:cNvSpPr txBox="1">
            <a:spLocks/>
          </p:cNvSpPr>
          <p:nvPr/>
        </p:nvSpPr>
        <p:spPr>
          <a:xfrm>
            <a:off x="1475656" y="4785363"/>
            <a:ext cx="1140860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ko-KR"/>
            </a:defPPr>
            <a:lvl1pPr>
              <a:spcBef>
                <a:spcPct val="0"/>
              </a:spcBef>
              <a:buNone/>
              <a:defRPr sz="1100" b="1">
                <a:solidFill>
                  <a:schemeClr val="bg1">
                    <a:lumMod val="75000"/>
                  </a:schemeClr>
                </a:solidFill>
                <a:latin typeface="+mn-ea"/>
                <a:cs typeface="Aharoni" pitchFamily="2" charset="-79"/>
              </a:defRPr>
            </a:lvl1pPr>
          </a:lstStyle>
          <a:p>
            <a:r>
              <a:rPr lang="en-US" altLang="ko-KR" sz="1600" dirty="0"/>
              <a:t>MISSION</a:t>
            </a:r>
          </a:p>
        </p:txBody>
      </p:sp>
      <p:sp>
        <p:nvSpPr>
          <p:cNvPr id="29" name="제목 1"/>
          <p:cNvSpPr txBox="1">
            <a:spLocks/>
          </p:cNvSpPr>
          <p:nvPr/>
        </p:nvSpPr>
        <p:spPr>
          <a:xfrm>
            <a:off x="2855076" y="4770978"/>
            <a:ext cx="5460784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ko-KR" sz="1000" dirty="0">
                <a:solidFill>
                  <a:schemeClr val="bg1">
                    <a:lumMod val="50000"/>
                  </a:schemeClr>
                </a:solidFill>
              </a:rPr>
              <a:t>시장의 원리를 바르게 이해</a:t>
            </a:r>
            <a:r>
              <a:rPr lang="ko-KR" altLang="en-US" sz="1000" dirty="0">
                <a:solidFill>
                  <a:schemeClr val="bg1">
                    <a:lumMod val="50000"/>
                  </a:schemeClr>
                </a:solidFill>
              </a:rPr>
              <a:t>하고</a:t>
            </a:r>
            <a:r>
              <a:rPr lang="ko-KR" altLang="ko-KR" sz="1000" dirty="0">
                <a:solidFill>
                  <a:schemeClr val="bg1">
                    <a:lumMod val="50000"/>
                  </a:schemeClr>
                </a:solidFill>
              </a:rPr>
              <a:t> 실현 가능한 방법을 함께 제시해 주는</a:t>
            </a:r>
            <a:r>
              <a:rPr lang="en-US" altLang="ko-KR" sz="1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ko-KR" sz="1000" b="1" dirty="0">
                <a:solidFill>
                  <a:schemeClr val="bg1">
                    <a:lumMod val="50000"/>
                  </a:schemeClr>
                </a:solidFill>
              </a:rPr>
              <a:t>Solution Company</a:t>
            </a:r>
            <a:endParaRPr lang="en-US" altLang="ko-KR" sz="1000" b="1" dirty="0">
              <a:solidFill>
                <a:schemeClr val="bg1">
                  <a:lumMod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21" name="제목 1"/>
          <p:cNvSpPr txBox="1">
            <a:spLocks/>
          </p:cNvSpPr>
          <p:nvPr/>
        </p:nvSpPr>
        <p:spPr>
          <a:xfrm>
            <a:off x="2855076" y="5054095"/>
            <a:ext cx="5460784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ko-KR" sz="1000" dirty="0">
                <a:solidFill>
                  <a:schemeClr val="bg1">
                    <a:lumMod val="50000"/>
                  </a:schemeClr>
                </a:solidFill>
              </a:rPr>
              <a:t>항상 지혜를 구하며 검증된 지식을 나누는</a:t>
            </a:r>
            <a:r>
              <a:rPr lang="en-US" altLang="ko-KR" sz="1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ko-KR" sz="1000" b="1" dirty="0">
                <a:solidFill>
                  <a:schemeClr val="bg1">
                    <a:lumMod val="50000"/>
                  </a:schemeClr>
                </a:solidFill>
              </a:rPr>
              <a:t>Sharing Company</a:t>
            </a:r>
            <a:endParaRPr lang="en-US" altLang="ko-KR" sz="1000" b="1" dirty="0">
              <a:solidFill>
                <a:schemeClr val="bg1">
                  <a:lumMod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22" name="제목 1"/>
          <p:cNvSpPr txBox="1">
            <a:spLocks/>
          </p:cNvSpPr>
          <p:nvPr/>
        </p:nvSpPr>
        <p:spPr>
          <a:xfrm>
            <a:off x="2855076" y="5337212"/>
            <a:ext cx="5460784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ko-KR" sz="1000" dirty="0">
                <a:solidFill>
                  <a:schemeClr val="bg1">
                    <a:lumMod val="50000"/>
                  </a:schemeClr>
                </a:solidFill>
              </a:rPr>
              <a:t>전문 지식으로 새로운 가치를 고객에게 선물해 주는</a:t>
            </a:r>
            <a:r>
              <a:rPr lang="en-US" altLang="ko-KR" sz="1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ko-KR" sz="1000" b="1" dirty="0">
                <a:solidFill>
                  <a:schemeClr val="bg1">
                    <a:lumMod val="50000"/>
                  </a:schemeClr>
                </a:solidFill>
              </a:rPr>
              <a:t>Professional Company</a:t>
            </a:r>
            <a:endParaRPr lang="en-US" altLang="ko-KR" sz="1000" b="1" dirty="0">
              <a:solidFill>
                <a:schemeClr val="bg1">
                  <a:lumMod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428388" y="332656"/>
            <a:ext cx="2631444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6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02</a:t>
            </a:r>
            <a:r>
              <a:rPr lang="en-US" altLang="ko-K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 VISION &amp; MISION</a:t>
            </a:r>
            <a:endParaRPr lang="en-US" altLang="ko-KR" sz="24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27690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1"/>
          <p:cNvSpPr txBox="1">
            <a:spLocks/>
          </p:cNvSpPr>
          <p:nvPr/>
        </p:nvSpPr>
        <p:spPr>
          <a:xfrm>
            <a:off x="3359688" y="1078614"/>
            <a:ext cx="1703636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12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  <a:cs typeface="Aharoni" pitchFamily="2" charset="-79"/>
              </a:rPr>
              <a:t>풍부한 실무경험</a:t>
            </a:r>
            <a:endParaRPr lang="en-US" altLang="ko-KR" sz="1200" b="1" dirty="0">
              <a:solidFill>
                <a:schemeClr val="bg1">
                  <a:lumMod val="75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27" name="제목 1"/>
          <p:cNvSpPr txBox="1">
            <a:spLocks/>
          </p:cNvSpPr>
          <p:nvPr/>
        </p:nvSpPr>
        <p:spPr>
          <a:xfrm>
            <a:off x="797732" y="1594296"/>
            <a:ext cx="2055380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Why B</a:t>
            </a:r>
            <a:endParaRPr lang="en-US" altLang="ko-KR" sz="3200" b="1" dirty="0">
              <a:solidFill>
                <a:schemeClr val="bg1">
                  <a:lumMod val="75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30" name="제목 1"/>
          <p:cNvSpPr txBox="1">
            <a:spLocks/>
          </p:cNvSpPr>
          <p:nvPr/>
        </p:nvSpPr>
        <p:spPr>
          <a:xfrm>
            <a:off x="3387020" y="1274760"/>
            <a:ext cx="5040560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lnSpc>
                <a:spcPct val="150000"/>
              </a:lnSpc>
            </a:pP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더솔루션컴퍼니비의 컨설턴트들은 자신의 전문 영역에서 프로라는 이름을 갖은 전문가들로 구성되어 있습니다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각기 다른 시장의 특징과 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변화를 실제 몸으로 체험하며 다양한 경험을 쌓아 왔습니다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이들이 직접 문제를 함께 고민하고 솔루션을 찾아 드릴 것입니다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이는 단순히 컨설팅의 방법론으로 접근하는 방법을 넘어 확연히 다른 보다 가치 있는 솔루션을 제안해 드립니다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ko-KR" altLang="ko-KR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9" name="제목 1"/>
          <p:cNvSpPr txBox="1">
            <a:spLocks/>
          </p:cNvSpPr>
          <p:nvPr/>
        </p:nvSpPr>
        <p:spPr>
          <a:xfrm>
            <a:off x="3378471" y="2348880"/>
            <a:ext cx="1703636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12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  <a:cs typeface="Aharoni" pitchFamily="2" charset="-79"/>
              </a:rPr>
              <a:t>전문지식</a:t>
            </a:r>
            <a:endParaRPr lang="en-US" altLang="ko-KR" sz="1200" b="1" dirty="0">
              <a:solidFill>
                <a:schemeClr val="bg1">
                  <a:lumMod val="75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58" name="제목 1"/>
          <p:cNvSpPr txBox="1">
            <a:spLocks/>
          </p:cNvSpPr>
          <p:nvPr/>
        </p:nvSpPr>
        <p:spPr>
          <a:xfrm>
            <a:off x="3359688" y="3554264"/>
            <a:ext cx="1703636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12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  <a:cs typeface="Aharoni" pitchFamily="2" charset="-79"/>
              </a:rPr>
              <a:t>정보공유</a:t>
            </a:r>
            <a:endParaRPr lang="en-US" altLang="ko-KR" sz="1200" b="1" dirty="0">
              <a:solidFill>
                <a:schemeClr val="bg1">
                  <a:lumMod val="75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3363564" y="4942668"/>
            <a:ext cx="1703636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12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  <a:cs typeface="Aharoni" pitchFamily="2" charset="-79"/>
              </a:rPr>
              <a:t>해외 인프라</a:t>
            </a:r>
            <a:endParaRPr lang="en-US" altLang="ko-KR" sz="1200" b="1" dirty="0">
              <a:solidFill>
                <a:schemeClr val="bg1">
                  <a:lumMod val="75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46" name="제목 1"/>
          <p:cNvSpPr txBox="1">
            <a:spLocks/>
          </p:cNvSpPr>
          <p:nvPr/>
        </p:nvSpPr>
        <p:spPr>
          <a:xfrm>
            <a:off x="3387020" y="2662441"/>
            <a:ext cx="5040560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lnSpc>
                <a:spcPct val="150000"/>
              </a:lnSpc>
            </a:pP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더솔루션컴퍼니비의 대표 컨설턴트들은 전문 교육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(MBA)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을 통해 풍부한 케이스스터디 경험과 경영분야에 대해 전문적인 지식을 갖고 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있습니다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세계 각지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에서 활약하고 있는 동문들과의 지식교류를 통해 세계적인 흐름과 변화에 맞추어 경영의 선진기법과 시장관리력을 바탕으로 가치창조 경영을 가능케 해 드립니다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..</a:t>
            </a:r>
          </a:p>
        </p:txBody>
      </p:sp>
      <p:sp>
        <p:nvSpPr>
          <p:cNvPr id="47" name="제목 1"/>
          <p:cNvSpPr txBox="1">
            <a:spLocks/>
          </p:cNvSpPr>
          <p:nvPr/>
        </p:nvSpPr>
        <p:spPr>
          <a:xfrm>
            <a:off x="3387020" y="3747569"/>
            <a:ext cx="5112568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lnSpc>
                <a:spcPct val="150000"/>
              </a:lnSpc>
            </a:pP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더솔루션컴퍼니비 전문지식 공유정책은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전문가만이 갖고 있는 정보가 아닌 정보를 원하는 사람들과 함께 공유하는 시스템입니다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전문가들로부터 학습한 정보를 기반으로 새로운 시장의 변화된 지식을 얻게 되었다면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그 정보는 다시 전문가들이 학습하게 되어 새로운 전문 지식으로 재 탄생하게 되는 선순환 구조를 갖습니다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이 시스템을 통해 새로운 전문지식이 만들어지게 되어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대한민국 비즈니스 시장에서 전반적인 전문 지식수준의 향상과 더불어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보다 큰 가치를 고객에게 전해줄 수 있게 됩니다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endParaRPr lang="ko-KR" altLang="ko-KR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7" name="제목 1"/>
          <p:cNvSpPr txBox="1">
            <a:spLocks/>
          </p:cNvSpPr>
          <p:nvPr/>
        </p:nvSpPr>
        <p:spPr>
          <a:xfrm>
            <a:off x="3387020" y="5190291"/>
            <a:ext cx="5112568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lnSpc>
                <a:spcPct val="150000"/>
              </a:lnSpc>
            </a:pP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더솔루션컴퍼니비의 해외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영국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중국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파트너들은 현지시장의 주요 이슈와 경영정보를 한국에 제공하고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한국시장에서의 성공적인 비즈니스 전략을 현지에 적용하고 현지의 성공 전략을 한국의 비즈니스 기법에 적용할 수 있는 정보를 제공해 줄 것입니다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또한 한국에서 현지로 비즈니스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진출 시 이를 보다 현지 사정에 맞게 </a:t>
            </a:r>
            <a:endParaRPr lang="en-US" altLang="ko-KR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조율해 주고 가장 성공적인 방법을 더솔루션컴퍼니비와 함께 찾아 줄 것입니다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endParaRPr lang="ko-KR" altLang="ko-KR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428388" y="332656"/>
            <a:ext cx="2631444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6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03</a:t>
            </a:r>
            <a:r>
              <a:rPr lang="en-US" altLang="ko-K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 </a:t>
            </a:r>
            <a:r>
              <a:rPr lang="ko-KR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강점소개</a:t>
            </a:r>
            <a:endParaRPr lang="en-US" altLang="ko-KR" sz="24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79458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제목 1"/>
          <p:cNvSpPr txBox="1">
            <a:spLocks/>
          </p:cNvSpPr>
          <p:nvPr/>
        </p:nvSpPr>
        <p:spPr>
          <a:xfrm>
            <a:off x="3131840" y="917058"/>
            <a:ext cx="2860742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Aharoni" pitchFamily="2" charset="-79"/>
              </a:rPr>
              <a:t>1. </a:t>
            </a:r>
            <a:r>
              <a: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Aharoni" pitchFamily="2" charset="-79"/>
              </a:rPr>
              <a:t>컨설팅</a:t>
            </a:r>
            <a:endParaRPr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11" name="원형 10"/>
          <p:cNvSpPr/>
          <p:nvPr/>
        </p:nvSpPr>
        <p:spPr>
          <a:xfrm rot="10800000">
            <a:off x="5151751" y="3344629"/>
            <a:ext cx="7413137" cy="5412961"/>
          </a:xfrm>
          <a:prstGeom prst="pie">
            <a:avLst>
              <a:gd name="adj1" fmla="val 9703"/>
              <a:gd name="adj2" fmla="val 5400000"/>
            </a:avLst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9" name="제목 1"/>
          <p:cNvSpPr txBox="1">
            <a:spLocks/>
          </p:cNvSpPr>
          <p:nvPr/>
        </p:nvSpPr>
        <p:spPr>
          <a:xfrm>
            <a:off x="3325570" y="1268760"/>
            <a:ext cx="5638917" cy="109737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Aharoni" pitchFamily="2" charset="-79"/>
              </a:rPr>
              <a:t>더솔루션컴퍼니비는 경영전략 분야의 전문가들로 구성되어 최적의 지식서비스를 제공합니다</a:t>
            </a:r>
            <a:r>
              <a:rPr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Aharoni" pitchFamily="2" charset="-79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ko-KR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Aharoni" pitchFamily="2" charset="-79"/>
              </a:rPr>
              <a:t>현업에서 혁신과 성공을 경험한 분야별 전문 컨설턴트들을 통해 </a:t>
            </a:r>
            <a:endParaRPr lang="en-US" altLang="ko-KR" sz="10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ea typeface="+mn-ea"/>
              <a:cs typeface="Aharoni" pitchFamily="2" charset="-79"/>
            </a:endParaRPr>
          </a:p>
          <a:p>
            <a:pPr algn="l">
              <a:lnSpc>
                <a:spcPct val="150000"/>
              </a:lnSpc>
            </a:pPr>
            <a:r>
              <a:rPr lang="ko-KR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Aharoni" pitchFamily="2" charset="-79"/>
              </a:rPr>
              <a:t>보다 가치 있고 유효한 결과를 약속하는 경영컨설팅 서비스를 제공합니다</a:t>
            </a:r>
            <a:r>
              <a:rPr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Aharoni" pitchFamily="2" charset="-79"/>
              </a:rPr>
              <a:t>.</a:t>
            </a:r>
            <a:r>
              <a:rPr lang="ko-KR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Aharoni" pitchFamily="2" charset="-79"/>
              </a:rPr>
              <a:t> </a:t>
            </a:r>
            <a:endParaRPr lang="en-US" altLang="ko-KR" sz="10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20" name="제목 1"/>
          <p:cNvSpPr txBox="1">
            <a:spLocks/>
          </p:cNvSpPr>
          <p:nvPr/>
        </p:nvSpPr>
        <p:spPr>
          <a:xfrm>
            <a:off x="428388" y="332656"/>
            <a:ext cx="2055380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6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04</a:t>
            </a:r>
            <a:r>
              <a:rPr lang="en-US" altLang="ko-K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 </a:t>
            </a:r>
            <a:r>
              <a:rPr lang="ko-KR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사업영역</a:t>
            </a:r>
            <a:r>
              <a:rPr lang="en-US" altLang="ko-K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(1)</a:t>
            </a:r>
            <a:endParaRPr lang="en-US" altLang="ko-KR" sz="24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5847264" y="4025384"/>
            <a:ext cx="1028992" cy="507934"/>
            <a:chOff x="5319214" y="2959057"/>
            <a:chExt cx="1080120" cy="596707"/>
          </a:xfrm>
        </p:grpSpPr>
        <p:sp>
          <p:nvSpPr>
            <p:cNvPr id="21" name="타원 20"/>
            <p:cNvSpPr/>
            <p:nvPr/>
          </p:nvSpPr>
          <p:spPr>
            <a:xfrm>
              <a:off x="5319214" y="2959057"/>
              <a:ext cx="1080120" cy="59670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" name="직사각형 21"/>
            <p:cNvSpPr/>
            <p:nvPr/>
          </p:nvSpPr>
          <p:spPr>
            <a:xfrm>
              <a:off x="5514165" y="3072744"/>
              <a:ext cx="690223" cy="397724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lvl="0" algn="ctr"/>
              <a:r>
                <a:rPr lang="en-US" altLang="ko-K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Marketing</a:t>
              </a:r>
            </a:p>
            <a:p>
              <a:pPr lvl="0" algn="ctr"/>
              <a:r>
                <a:rPr lang="en-US" altLang="ko-K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Strategy</a:t>
              </a:r>
              <a:endParaRPr lang="ko-KR" altLang="en-US" sz="8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" name="그룹 1"/>
          <p:cNvGrpSpPr/>
          <p:nvPr/>
        </p:nvGrpSpPr>
        <p:grpSpPr>
          <a:xfrm>
            <a:off x="7740352" y="3031832"/>
            <a:ext cx="1028992" cy="507934"/>
            <a:chOff x="7092280" y="4272453"/>
            <a:chExt cx="1080120" cy="596707"/>
          </a:xfrm>
        </p:grpSpPr>
        <p:sp>
          <p:nvSpPr>
            <p:cNvPr id="31" name="타원 30"/>
            <p:cNvSpPr/>
            <p:nvPr/>
          </p:nvSpPr>
          <p:spPr>
            <a:xfrm>
              <a:off x="7092280" y="4272453"/>
              <a:ext cx="1080120" cy="59670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3" name="직사각형 42"/>
            <p:cNvSpPr/>
            <p:nvPr/>
          </p:nvSpPr>
          <p:spPr>
            <a:xfrm>
              <a:off x="7334342" y="4386140"/>
              <a:ext cx="595996" cy="397724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Online </a:t>
              </a:r>
            </a:p>
            <a:p>
              <a:pPr algn="ctr"/>
              <a:r>
                <a:rPr lang="en-US" altLang="ko-K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Solution</a:t>
              </a:r>
              <a:endParaRPr lang="ko-KR" altLang="en-US" sz="8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44" name="그룹 43"/>
          <p:cNvGrpSpPr/>
          <p:nvPr/>
        </p:nvGrpSpPr>
        <p:grpSpPr>
          <a:xfrm>
            <a:off x="4759607" y="5513354"/>
            <a:ext cx="1028992" cy="507934"/>
            <a:chOff x="5983923" y="4848517"/>
            <a:chExt cx="1080120" cy="596707"/>
          </a:xfrm>
        </p:grpSpPr>
        <p:sp>
          <p:nvSpPr>
            <p:cNvPr id="45" name="타원 44"/>
            <p:cNvSpPr/>
            <p:nvPr/>
          </p:nvSpPr>
          <p:spPr>
            <a:xfrm>
              <a:off x="5983923" y="4848517"/>
              <a:ext cx="1080120" cy="59670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6220937" y="4992534"/>
              <a:ext cx="606091" cy="397724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lvl="0" algn="ctr"/>
              <a:r>
                <a:rPr lang="en-US" altLang="ko-KR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Business</a:t>
              </a:r>
            </a:p>
            <a:p>
              <a:pPr lvl="0" algn="ctr"/>
              <a:r>
                <a:rPr lang="en-US" altLang="ko-KR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Strategy</a:t>
              </a:r>
              <a:endParaRPr lang="ko-KR" altLang="en-US" sz="8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50" name="그룹 49"/>
          <p:cNvGrpSpPr/>
          <p:nvPr/>
        </p:nvGrpSpPr>
        <p:grpSpPr>
          <a:xfrm>
            <a:off x="6694945" y="3442750"/>
            <a:ext cx="1028992" cy="507934"/>
            <a:chOff x="3821182" y="3292993"/>
            <a:chExt cx="1080120" cy="596707"/>
          </a:xfrm>
        </p:grpSpPr>
        <p:sp>
          <p:nvSpPr>
            <p:cNvPr id="51" name="타원 50"/>
            <p:cNvSpPr/>
            <p:nvPr/>
          </p:nvSpPr>
          <p:spPr>
            <a:xfrm>
              <a:off x="3821182" y="3292993"/>
              <a:ext cx="1080120" cy="59670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2" name="직사각형 51"/>
            <p:cNvSpPr/>
            <p:nvPr/>
          </p:nvSpPr>
          <p:spPr>
            <a:xfrm>
              <a:off x="3941254" y="3437010"/>
              <a:ext cx="839980" cy="397724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lvl="0" algn="ctr"/>
              <a:r>
                <a:rPr lang="en-US" altLang="ko-KR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Management</a:t>
              </a:r>
            </a:p>
            <a:p>
              <a:pPr lvl="0" algn="ctr"/>
              <a:r>
                <a:rPr lang="en-US" altLang="ko-KR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Efficiency</a:t>
              </a:r>
              <a:endParaRPr lang="ko-KR" altLang="en-US" sz="8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53" name="타원 52"/>
          <p:cNvSpPr/>
          <p:nvPr/>
        </p:nvSpPr>
        <p:spPr>
          <a:xfrm>
            <a:off x="7087871" y="4833435"/>
            <a:ext cx="1652512" cy="82409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7086876" y="5141226"/>
            <a:ext cx="1669949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Consulting</a:t>
            </a:r>
          </a:p>
        </p:txBody>
      </p:sp>
      <p:grpSp>
        <p:nvGrpSpPr>
          <p:cNvPr id="62" name="그룹 61"/>
          <p:cNvGrpSpPr/>
          <p:nvPr/>
        </p:nvGrpSpPr>
        <p:grpSpPr>
          <a:xfrm>
            <a:off x="5148064" y="4772954"/>
            <a:ext cx="1028992" cy="507934"/>
            <a:chOff x="3491880" y="4200445"/>
            <a:chExt cx="1080120" cy="596707"/>
          </a:xfrm>
        </p:grpSpPr>
        <p:sp>
          <p:nvSpPr>
            <p:cNvPr id="63" name="타원 62"/>
            <p:cNvSpPr/>
            <p:nvPr/>
          </p:nvSpPr>
          <p:spPr>
            <a:xfrm>
              <a:off x="3491880" y="4200445"/>
              <a:ext cx="1080120" cy="59670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4" name="직사각형 63"/>
            <p:cNvSpPr/>
            <p:nvPr/>
          </p:nvSpPr>
          <p:spPr>
            <a:xfrm>
              <a:off x="3611954" y="4344462"/>
              <a:ext cx="839981" cy="397724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lvl="0" algn="ctr"/>
              <a:r>
                <a:rPr lang="en-US" altLang="ko-KR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Project </a:t>
              </a:r>
            </a:p>
            <a:p>
              <a:pPr lvl="0" algn="ctr"/>
              <a:r>
                <a:rPr lang="en-US" altLang="ko-KR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Management</a:t>
              </a:r>
              <a:endParaRPr lang="ko-KR" altLang="en-US" sz="8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2" name="설명선 2(테두리 없음) 11"/>
          <p:cNvSpPr/>
          <p:nvPr/>
        </p:nvSpPr>
        <p:spPr>
          <a:xfrm>
            <a:off x="1403648" y="5393238"/>
            <a:ext cx="2952328" cy="597570"/>
          </a:xfrm>
          <a:prstGeom prst="callout2">
            <a:avLst>
              <a:gd name="adj1" fmla="val -1792"/>
              <a:gd name="adj2" fmla="val 1913"/>
              <a:gd name="adj3" fmla="val -1691"/>
              <a:gd name="adj4" fmla="val 114350"/>
              <a:gd name="adj5" fmla="val 25224"/>
              <a:gd name="adj6" fmla="val 122169"/>
            </a:avLst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800" b="1" dirty="0">
                <a:solidFill>
                  <a:schemeClr val="bg1">
                    <a:lumMod val="50000"/>
                  </a:schemeClr>
                </a:solidFill>
              </a:rPr>
              <a:t>경영 전략</a:t>
            </a:r>
            <a:endParaRPr lang="en-US" altLang="ko-KR" sz="8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altLang="ko-KR" sz="400" b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</a:rPr>
              <a:t>Business Plan / Business Strategy / Development Strategy</a:t>
            </a:r>
          </a:p>
          <a:p>
            <a:endParaRPr lang="en-US" altLang="ko-KR" sz="3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</a:rPr>
              <a:t>신규사업개발 </a:t>
            </a:r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</a:rPr>
              <a:t>/ </a:t>
            </a:r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</a:rPr>
              <a:t>신성장동력 발굴 </a:t>
            </a:r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</a:rPr>
              <a:t>/ </a:t>
            </a:r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</a:rPr>
              <a:t>사업 타당성 분석 </a:t>
            </a:r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</a:rPr>
              <a:t>/ </a:t>
            </a:r>
          </a:p>
          <a:p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</a:rPr>
              <a:t>경영</a:t>
            </a:r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</a:rPr>
              <a:t>,</a:t>
            </a:r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</a:rPr>
              <a:t>조직진단 </a:t>
            </a:r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</a:rPr>
              <a:t>/ </a:t>
            </a:r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</a:rPr>
              <a:t>신규사업 추진 실행전략 </a:t>
            </a:r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</a:rPr>
              <a:t>/ M&amp;A / </a:t>
            </a:r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</a:rPr>
              <a:t>전략적 제휴</a:t>
            </a:r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65" name="설명선 2(테두리 없음) 64"/>
          <p:cNvSpPr/>
          <p:nvPr/>
        </p:nvSpPr>
        <p:spPr>
          <a:xfrm>
            <a:off x="2123728" y="4608071"/>
            <a:ext cx="2952328" cy="570329"/>
          </a:xfrm>
          <a:prstGeom prst="callout2">
            <a:avLst>
              <a:gd name="adj1" fmla="val -1792"/>
              <a:gd name="adj2" fmla="val 2707"/>
              <a:gd name="adj3" fmla="val -2567"/>
              <a:gd name="adj4" fmla="val 103335"/>
              <a:gd name="adj5" fmla="val 33745"/>
              <a:gd name="adj6" fmla="val 112769"/>
            </a:avLst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800" b="1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프로젝트 관리</a:t>
            </a:r>
            <a:endParaRPr lang="en-US" altLang="ko-KR" sz="800" b="1" dirty="0">
              <a:solidFill>
                <a:schemeClr val="bg1">
                  <a:lumMod val="50000"/>
                </a:schemeClr>
              </a:solidFill>
              <a:latin typeface="+mn-ea"/>
            </a:endParaRPr>
          </a:p>
          <a:p>
            <a:endParaRPr lang="en-US" altLang="ko-KR" sz="500" dirty="0">
              <a:solidFill>
                <a:schemeClr val="bg1">
                  <a:lumMod val="50000"/>
                </a:schemeClr>
              </a:solidFill>
              <a:latin typeface="+mn-ea"/>
            </a:endParaRPr>
          </a:p>
          <a:p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Management / Manufacturing / Business  &amp; Organization Change /</a:t>
            </a:r>
          </a:p>
          <a:p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International Development / Research &amp; Development</a:t>
            </a:r>
          </a:p>
          <a:p>
            <a:endParaRPr lang="en-US" altLang="ko-KR" sz="300" dirty="0">
              <a:solidFill>
                <a:schemeClr val="bg1">
                  <a:lumMod val="50000"/>
                </a:schemeClr>
              </a:solidFill>
              <a:latin typeface="+mn-ea"/>
            </a:endParaRPr>
          </a:p>
          <a:p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경영관리 </a:t>
            </a:r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/ </a:t>
            </a:r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제조 </a:t>
            </a:r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/ </a:t>
            </a:r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경영 및 조직 개선 </a:t>
            </a:r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/ </a:t>
            </a:r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해외진출 </a:t>
            </a:r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/ </a:t>
            </a:r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연구 조사</a:t>
            </a:r>
            <a:endParaRPr lang="en-US" altLang="ko-KR" sz="300" dirty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66" name="설명선 2(테두리 없음) 65"/>
          <p:cNvSpPr/>
          <p:nvPr/>
        </p:nvSpPr>
        <p:spPr>
          <a:xfrm>
            <a:off x="2780007" y="3891528"/>
            <a:ext cx="3071722" cy="665700"/>
          </a:xfrm>
          <a:prstGeom prst="callout2">
            <a:avLst>
              <a:gd name="adj1" fmla="val -3319"/>
              <a:gd name="adj2" fmla="val 1864"/>
              <a:gd name="adj3" fmla="val -1054"/>
              <a:gd name="adj4" fmla="val 99720"/>
              <a:gd name="adj5" fmla="val 26115"/>
              <a:gd name="adj6" fmla="val 107917"/>
            </a:avLst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800" b="1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마케팅 전략</a:t>
            </a:r>
            <a:endParaRPr lang="en-US" altLang="ko-KR" sz="800" b="1" dirty="0">
              <a:solidFill>
                <a:schemeClr val="bg1">
                  <a:lumMod val="50000"/>
                </a:schemeClr>
              </a:solidFill>
              <a:latin typeface="+mn-ea"/>
            </a:endParaRPr>
          </a:p>
          <a:p>
            <a:endParaRPr lang="en-US" altLang="ko-KR" sz="400" dirty="0">
              <a:solidFill>
                <a:schemeClr val="bg1">
                  <a:lumMod val="50000"/>
                </a:schemeClr>
              </a:solidFill>
              <a:latin typeface="+mn-ea"/>
            </a:endParaRPr>
          </a:p>
          <a:p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</a:rPr>
              <a:t>Marketing Plan / Marketing Strategy / Promotion / SNS / </a:t>
            </a:r>
          </a:p>
          <a:p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</a:rPr>
              <a:t>Research / </a:t>
            </a:r>
          </a:p>
          <a:p>
            <a:endParaRPr lang="en-US" altLang="ko-KR" sz="300" dirty="0">
              <a:solidFill>
                <a:schemeClr val="bg1">
                  <a:lumMod val="50000"/>
                </a:schemeClr>
              </a:solidFill>
              <a:latin typeface="+mn-ea"/>
            </a:endParaRPr>
          </a:p>
          <a:p>
            <a:r>
              <a:rPr lang="ko-KR" altLang="en-US" sz="6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마케팅 계획 </a:t>
            </a:r>
            <a:r>
              <a:rPr lang="en-US" altLang="ko-KR" sz="6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/ </a:t>
            </a:r>
            <a:r>
              <a:rPr lang="ko-KR" altLang="en-US" sz="6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마케팅 전략 수립 </a:t>
            </a:r>
            <a:r>
              <a:rPr lang="en-US" altLang="ko-KR" sz="6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/ </a:t>
            </a:r>
            <a:r>
              <a:rPr lang="ko-KR" altLang="en-US" sz="6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프로모션 기법 </a:t>
            </a:r>
            <a:r>
              <a:rPr lang="en-US" altLang="ko-KR" sz="6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/ SNS</a:t>
            </a:r>
            <a:r>
              <a:rPr lang="ko-KR" altLang="en-US" sz="6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채널운영 </a:t>
            </a:r>
            <a:r>
              <a:rPr lang="en-US" altLang="ko-KR" sz="6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/ </a:t>
            </a:r>
            <a:r>
              <a:rPr lang="ko-KR" altLang="en-US" sz="6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시장</a:t>
            </a:r>
            <a:r>
              <a:rPr lang="en-US" altLang="ko-KR" sz="6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,</a:t>
            </a:r>
            <a:r>
              <a:rPr lang="ko-KR" altLang="en-US" sz="6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고객 조사</a:t>
            </a:r>
          </a:p>
        </p:txBody>
      </p:sp>
      <p:sp>
        <p:nvSpPr>
          <p:cNvPr id="67" name="설명선 2(테두리 없음) 66"/>
          <p:cNvSpPr/>
          <p:nvPr/>
        </p:nvSpPr>
        <p:spPr>
          <a:xfrm>
            <a:off x="3707904" y="3212976"/>
            <a:ext cx="3151937" cy="640552"/>
          </a:xfrm>
          <a:prstGeom prst="callout2">
            <a:avLst>
              <a:gd name="adj1" fmla="val -4290"/>
              <a:gd name="adj2" fmla="val 2459"/>
              <a:gd name="adj3" fmla="val -3403"/>
              <a:gd name="adj4" fmla="val 96705"/>
              <a:gd name="adj5" fmla="val 37259"/>
              <a:gd name="adj6" fmla="val 105137"/>
            </a:avLst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800" b="1" dirty="0">
                <a:solidFill>
                  <a:schemeClr val="bg1">
                    <a:lumMod val="50000"/>
                  </a:schemeClr>
                </a:solidFill>
              </a:rPr>
              <a:t>경영 효율성</a:t>
            </a:r>
            <a:endParaRPr lang="en-US" altLang="ko-KR" sz="8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altLang="ko-KR" sz="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Human Resource / Organization Management / Risk Management /</a:t>
            </a:r>
          </a:p>
          <a:p>
            <a:endParaRPr lang="en-US" altLang="ko-KR" sz="300" dirty="0">
              <a:solidFill>
                <a:schemeClr val="bg1">
                  <a:lumMod val="50000"/>
                </a:schemeClr>
              </a:solidFill>
              <a:latin typeface="+mn-ea"/>
            </a:endParaRPr>
          </a:p>
          <a:p>
            <a:r>
              <a:rPr lang="ko-KR" altLang="en-US" sz="600" dirty="0">
                <a:solidFill>
                  <a:schemeClr val="bg1">
                    <a:lumMod val="50000"/>
                  </a:schemeClr>
                </a:solidFill>
              </a:rPr>
              <a:t>인적자원 관리 </a:t>
            </a:r>
            <a:r>
              <a:rPr lang="en-US" altLang="ko-KR" sz="600" dirty="0">
                <a:solidFill>
                  <a:schemeClr val="bg1">
                    <a:lumMod val="50000"/>
                  </a:schemeClr>
                </a:solidFill>
              </a:rPr>
              <a:t>/ </a:t>
            </a:r>
            <a:r>
              <a:rPr lang="ko-KR" altLang="en-US" sz="600" dirty="0">
                <a:solidFill>
                  <a:schemeClr val="bg1">
                    <a:lumMod val="50000"/>
                  </a:schemeClr>
                </a:solidFill>
              </a:rPr>
              <a:t>조직관리 </a:t>
            </a:r>
            <a:r>
              <a:rPr lang="en-US" altLang="ko-KR" sz="600" dirty="0">
                <a:solidFill>
                  <a:schemeClr val="bg1">
                    <a:lumMod val="50000"/>
                  </a:schemeClr>
                </a:solidFill>
              </a:rPr>
              <a:t>/ </a:t>
            </a:r>
            <a:r>
              <a:rPr lang="ko-KR" altLang="en-US" sz="600" dirty="0">
                <a:solidFill>
                  <a:schemeClr val="bg1">
                    <a:lumMod val="50000"/>
                  </a:schemeClr>
                </a:solidFill>
              </a:rPr>
              <a:t>위험관리 </a:t>
            </a:r>
            <a:endParaRPr lang="en-US" altLang="ko-KR" sz="600" dirty="0">
              <a:solidFill>
                <a:schemeClr val="bg1">
                  <a:lumMod val="50000"/>
                </a:schemeClr>
              </a:solidFill>
            </a:endParaRPr>
          </a:p>
          <a:p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8" name="설명선 2(테두리 없음) 67"/>
          <p:cNvSpPr/>
          <p:nvPr/>
        </p:nvSpPr>
        <p:spPr>
          <a:xfrm>
            <a:off x="4644008" y="2564904"/>
            <a:ext cx="2897724" cy="394920"/>
          </a:xfrm>
          <a:prstGeom prst="callout2">
            <a:avLst>
              <a:gd name="adj1" fmla="val 779"/>
              <a:gd name="adj2" fmla="val 2254"/>
              <a:gd name="adj3" fmla="val -3582"/>
              <a:gd name="adj4" fmla="val 106380"/>
              <a:gd name="adj5" fmla="val 117194"/>
              <a:gd name="adj6" fmla="val 119052"/>
            </a:avLst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800" b="1" dirty="0">
                <a:solidFill>
                  <a:schemeClr val="bg1">
                    <a:lumMod val="50000"/>
                  </a:schemeClr>
                </a:solidFill>
              </a:rPr>
              <a:t>온라인 솔루션</a:t>
            </a:r>
            <a:endParaRPr lang="en-US" altLang="ko-KR" sz="8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altLang="ko-KR" sz="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altLang="ko-KR" sz="800" dirty="0">
                <a:solidFill>
                  <a:schemeClr val="bg1">
                    <a:lumMod val="50000"/>
                  </a:schemeClr>
                </a:solidFill>
              </a:rPr>
              <a:t>SEO / Webinar / Web Page / Application / Online</a:t>
            </a:r>
            <a:r>
              <a:rPr lang="ko-KR" alt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ko-KR" sz="800" dirty="0">
                <a:solidFill>
                  <a:schemeClr val="bg1">
                    <a:lumMod val="50000"/>
                  </a:schemeClr>
                </a:solidFill>
              </a:rPr>
              <a:t>System</a:t>
            </a:r>
          </a:p>
          <a:p>
            <a:endParaRPr lang="en-US" altLang="ko-KR" sz="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</a:rPr>
              <a:t>검색엔진 최적화 </a:t>
            </a:r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</a:rPr>
              <a:t>/ </a:t>
            </a:r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</a:rPr>
              <a:t>웨비나 </a:t>
            </a:r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</a:rPr>
              <a:t>/ </a:t>
            </a:r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</a:rPr>
              <a:t>홈페이지 </a:t>
            </a:r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</a:rPr>
              <a:t>/ </a:t>
            </a:r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</a:rPr>
              <a:t>모바일 어플리케이션 </a:t>
            </a:r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</a:rPr>
              <a:t>/ </a:t>
            </a:r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</a:rPr>
              <a:t>운영시스템개발</a:t>
            </a:r>
          </a:p>
        </p:txBody>
      </p:sp>
      <p:sp>
        <p:nvSpPr>
          <p:cNvPr id="74" name="제목 1"/>
          <p:cNvSpPr txBox="1">
            <a:spLocks/>
          </p:cNvSpPr>
          <p:nvPr/>
        </p:nvSpPr>
        <p:spPr>
          <a:xfrm>
            <a:off x="5372295" y="158967"/>
            <a:ext cx="3520185" cy="93024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500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Based on Basic…</a:t>
            </a:r>
            <a:endParaRPr lang="en-US" altLang="ko-KR" sz="2500" dirty="0">
              <a:solidFill>
                <a:schemeClr val="bg1">
                  <a:lumMod val="95000"/>
                </a:schemeClr>
              </a:solidFill>
              <a:latin typeface="Arial Black" pitchFamily="34" charset="0"/>
              <a:ea typeface="HY견고딕" pitchFamily="18" charset="-127"/>
              <a:cs typeface="Aharoni" pitchFamily="2" charset="-79"/>
            </a:endParaRPr>
          </a:p>
        </p:txBody>
      </p:sp>
      <p:sp>
        <p:nvSpPr>
          <p:cNvPr id="75" name="제목 1"/>
          <p:cNvSpPr txBox="1">
            <a:spLocks/>
          </p:cNvSpPr>
          <p:nvPr/>
        </p:nvSpPr>
        <p:spPr>
          <a:xfrm>
            <a:off x="797732" y="1594296"/>
            <a:ext cx="2055380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What B do</a:t>
            </a:r>
            <a:endParaRPr lang="en-US" altLang="ko-KR" sz="3200" b="1" dirty="0">
              <a:solidFill>
                <a:schemeClr val="bg1">
                  <a:lumMod val="75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38624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제목 1"/>
          <p:cNvSpPr txBox="1">
            <a:spLocks/>
          </p:cNvSpPr>
          <p:nvPr/>
        </p:nvSpPr>
        <p:spPr>
          <a:xfrm>
            <a:off x="3131840" y="917058"/>
            <a:ext cx="2860742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Aharoni" pitchFamily="2" charset="-79"/>
              </a:rPr>
              <a:t>2. </a:t>
            </a:r>
            <a:r>
              <a: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Aharoni" pitchFamily="2" charset="-79"/>
              </a:rPr>
              <a:t>교육</a:t>
            </a:r>
            <a:endParaRPr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11" name="원형 10"/>
          <p:cNvSpPr/>
          <p:nvPr/>
        </p:nvSpPr>
        <p:spPr>
          <a:xfrm rot="10800000">
            <a:off x="5151751" y="3344629"/>
            <a:ext cx="7413137" cy="5412961"/>
          </a:xfrm>
          <a:prstGeom prst="pie">
            <a:avLst>
              <a:gd name="adj1" fmla="val 9703"/>
              <a:gd name="adj2" fmla="val 5400000"/>
            </a:avLst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9" name="제목 1"/>
          <p:cNvSpPr txBox="1">
            <a:spLocks/>
          </p:cNvSpPr>
          <p:nvPr/>
        </p:nvSpPr>
        <p:spPr>
          <a:xfrm>
            <a:off x="3203848" y="1268760"/>
            <a:ext cx="5760639" cy="109737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Aharoni" pitchFamily="2" charset="-79"/>
              </a:rPr>
              <a:t>비즈니스의 선두에서 경영 성과 향상을 책임지고 있는 경영자 및 경영효율화를 위한 내부직원을 대상으로 경영전략 필수 프로그램 교육을 진행합니다</a:t>
            </a:r>
            <a:r>
              <a:rPr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Aharoni" pitchFamily="2" charset="-79"/>
              </a:rPr>
              <a:t>.</a:t>
            </a:r>
            <a:r>
              <a:rPr lang="ko-KR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Aharoni" pitchFamily="2" charset="-79"/>
              </a:rPr>
              <a:t> </a:t>
            </a:r>
            <a:endParaRPr lang="en-US" altLang="ko-KR" sz="10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ea typeface="+mn-ea"/>
              <a:cs typeface="Aharoni" pitchFamily="2" charset="-79"/>
            </a:endParaRPr>
          </a:p>
          <a:p>
            <a:pPr algn="l">
              <a:lnSpc>
                <a:spcPct val="150000"/>
              </a:lnSpc>
            </a:pPr>
            <a:r>
              <a:rPr lang="ko-KR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Aharoni" pitchFamily="2" charset="-79"/>
              </a:rPr>
              <a:t>교육 프로그램을 통해 비즈니스의 베이직과 경영전략에 대해 바른 이해와 관점을 갖게 될 것이며</a:t>
            </a:r>
            <a:r>
              <a:rPr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Aharoni" pitchFamily="2" charset="-79"/>
              </a:rPr>
              <a:t>, </a:t>
            </a:r>
          </a:p>
          <a:p>
            <a:pPr algn="l">
              <a:lnSpc>
                <a:spcPct val="150000"/>
              </a:lnSpc>
            </a:pPr>
            <a:r>
              <a:rPr lang="ko-KR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Aharoni" pitchFamily="2" charset="-79"/>
              </a:rPr>
              <a:t>시장을 보다 예리하게 분석하고 예측할 수 있는 정교한 프레임을 갖게 될 것입니다</a:t>
            </a:r>
            <a:r>
              <a:rPr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Aharoni" pitchFamily="2" charset="-79"/>
              </a:rPr>
              <a:t>. </a:t>
            </a:r>
          </a:p>
        </p:txBody>
      </p:sp>
      <p:sp>
        <p:nvSpPr>
          <p:cNvPr id="27" name="제목 1"/>
          <p:cNvSpPr txBox="1">
            <a:spLocks/>
          </p:cNvSpPr>
          <p:nvPr/>
        </p:nvSpPr>
        <p:spPr>
          <a:xfrm>
            <a:off x="797732" y="1594296"/>
            <a:ext cx="2055380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solidFill>
                  <a:schemeClr val="bg1">
                    <a:lumMod val="75000"/>
                  </a:schemeClr>
                </a:solidFill>
                <a:latin typeface="+mn-ea"/>
              </a:rPr>
              <a:t>What B do</a:t>
            </a:r>
            <a:endParaRPr lang="en-US" altLang="ko-KR" sz="3200" b="1" dirty="0">
              <a:solidFill>
                <a:schemeClr val="bg1">
                  <a:lumMod val="75000"/>
                </a:schemeClr>
              </a:solidFill>
              <a:latin typeface="+mn-ea"/>
              <a:cs typeface="Aharoni" pitchFamily="2" charset="-79"/>
            </a:endParaRPr>
          </a:p>
        </p:txBody>
      </p:sp>
      <p:sp>
        <p:nvSpPr>
          <p:cNvPr id="20" name="제목 1"/>
          <p:cNvSpPr txBox="1">
            <a:spLocks/>
          </p:cNvSpPr>
          <p:nvPr/>
        </p:nvSpPr>
        <p:spPr>
          <a:xfrm>
            <a:off x="428388" y="332656"/>
            <a:ext cx="2055380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6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04</a:t>
            </a:r>
            <a:r>
              <a:rPr lang="en-US" altLang="ko-K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 </a:t>
            </a:r>
            <a:r>
              <a:rPr lang="ko-KR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사업영역</a:t>
            </a:r>
            <a:r>
              <a:rPr lang="en-US" altLang="ko-K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(2)</a:t>
            </a:r>
            <a:endParaRPr lang="en-US" altLang="ko-KR" sz="24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5847264" y="4025384"/>
            <a:ext cx="1028992" cy="507934"/>
            <a:chOff x="5319214" y="2959057"/>
            <a:chExt cx="1080120" cy="596707"/>
          </a:xfrm>
        </p:grpSpPr>
        <p:sp>
          <p:nvSpPr>
            <p:cNvPr id="21" name="타원 20"/>
            <p:cNvSpPr/>
            <p:nvPr/>
          </p:nvSpPr>
          <p:spPr>
            <a:xfrm>
              <a:off x="5319214" y="2959057"/>
              <a:ext cx="1080120" cy="59670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" name="직사각형 21"/>
            <p:cNvSpPr/>
            <p:nvPr/>
          </p:nvSpPr>
          <p:spPr>
            <a:xfrm>
              <a:off x="5556232" y="3072744"/>
              <a:ext cx="606091" cy="397724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lvl="0" algn="ctr"/>
              <a:r>
                <a:rPr lang="en-US" altLang="ko-K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Business</a:t>
              </a:r>
            </a:p>
            <a:p>
              <a:pPr lvl="0" algn="ctr"/>
              <a:r>
                <a:rPr lang="en-US" altLang="ko-K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Strategy</a:t>
              </a:r>
              <a:endParaRPr lang="ko-KR" altLang="en-US" sz="8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" name="그룹 1"/>
          <p:cNvGrpSpPr/>
          <p:nvPr/>
        </p:nvGrpSpPr>
        <p:grpSpPr>
          <a:xfrm>
            <a:off x="7740352" y="3031832"/>
            <a:ext cx="1028992" cy="507934"/>
            <a:chOff x="7092280" y="4272453"/>
            <a:chExt cx="1080120" cy="596707"/>
          </a:xfrm>
        </p:grpSpPr>
        <p:sp>
          <p:nvSpPr>
            <p:cNvPr id="31" name="타원 30"/>
            <p:cNvSpPr/>
            <p:nvPr/>
          </p:nvSpPr>
          <p:spPr>
            <a:xfrm>
              <a:off x="7092280" y="4272453"/>
              <a:ext cx="1080120" cy="59670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3" name="직사각형 42"/>
            <p:cNvSpPr/>
            <p:nvPr/>
          </p:nvSpPr>
          <p:spPr>
            <a:xfrm>
              <a:off x="7330135" y="4386140"/>
              <a:ext cx="604410" cy="397724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Value</a:t>
              </a:r>
            </a:p>
            <a:p>
              <a:pPr algn="ctr"/>
              <a:r>
                <a:rPr lang="en-US" altLang="ko-K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Creation</a:t>
              </a:r>
              <a:endParaRPr lang="ko-KR" altLang="en-US" sz="8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44" name="그룹 43"/>
          <p:cNvGrpSpPr/>
          <p:nvPr/>
        </p:nvGrpSpPr>
        <p:grpSpPr>
          <a:xfrm>
            <a:off x="4759607" y="5513354"/>
            <a:ext cx="1028992" cy="507934"/>
            <a:chOff x="5983923" y="4848517"/>
            <a:chExt cx="1080120" cy="596707"/>
          </a:xfrm>
        </p:grpSpPr>
        <p:sp>
          <p:nvSpPr>
            <p:cNvPr id="45" name="타원 44"/>
            <p:cNvSpPr/>
            <p:nvPr/>
          </p:nvSpPr>
          <p:spPr>
            <a:xfrm>
              <a:off x="5983923" y="4848517"/>
              <a:ext cx="1080120" cy="59670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6225986" y="4992534"/>
              <a:ext cx="595996" cy="397724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lvl="0" algn="ctr"/>
              <a:r>
                <a:rPr lang="en-US" altLang="ko-KR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Online</a:t>
              </a:r>
            </a:p>
            <a:p>
              <a:pPr lvl="0" algn="ctr"/>
              <a:r>
                <a:rPr lang="en-US" altLang="ko-KR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Solution</a:t>
              </a:r>
              <a:endParaRPr lang="ko-KR" altLang="en-US" sz="8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50" name="그룹 49"/>
          <p:cNvGrpSpPr/>
          <p:nvPr/>
        </p:nvGrpSpPr>
        <p:grpSpPr>
          <a:xfrm>
            <a:off x="6694945" y="3442750"/>
            <a:ext cx="1028992" cy="507934"/>
            <a:chOff x="3821182" y="3292993"/>
            <a:chExt cx="1080120" cy="596707"/>
          </a:xfrm>
        </p:grpSpPr>
        <p:sp>
          <p:nvSpPr>
            <p:cNvPr id="51" name="타원 50"/>
            <p:cNvSpPr/>
            <p:nvPr/>
          </p:nvSpPr>
          <p:spPr>
            <a:xfrm>
              <a:off x="3821182" y="3292993"/>
              <a:ext cx="1080120" cy="59670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2" name="직사각형 51"/>
            <p:cNvSpPr/>
            <p:nvPr/>
          </p:nvSpPr>
          <p:spPr>
            <a:xfrm>
              <a:off x="4016130" y="3437010"/>
              <a:ext cx="690224" cy="397724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lvl="0" algn="ctr"/>
              <a:r>
                <a:rPr lang="en-US" altLang="ko-KR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Marketing</a:t>
              </a:r>
            </a:p>
            <a:p>
              <a:pPr lvl="0" algn="ctr"/>
              <a:r>
                <a:rPr lang="en-US" altLang="ko-KR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Strategy</a:t>
              </a:r>
              <a:endParaRPr lang="ko-KR" altLang="en-US" sz="8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53" name="타원 52"/>
          <p:cNvSpPr/>
          <p:nvPr/>
        </p:nvSpPr>
        <p:spPr>
          <a:xfrm>
            <a:off x="7087871" y="4833435"/>
            <a:ext cx="1652512" cy="82409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7086876" y="5141226"/>
            <a:ext cx="1669949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Education</a:t>
            </a:r>
          </a:p>
        </p:txBody>
      </p:sp>
      <p:grpSp>
        <p:nvGrpSpPr>
          <p:cNvPr id="62" name="그룹 61"/>
          <p:cNvGrpSpPr/>
          <p:nvPr/>
        </p:nvGrpSpPr>
        <p:grpSpPr>
          <a:xfrm>
            <a:off x="5148064" y="4772954"/>
            <a:ext cx="1028992" cy="507934"/>
            <a:chOff x="3491880" y="4200445"/>
            <a:chExt cx="1080120" cy="596707"/>
          </a:xfrm>
        </p:grpSpPr>
        <p:sp>
          <p:nvSpPr>
            <p:cNvPr id="63" name="타원 62"/>
            <p:cNvSpPr/>
            <p:nvPr/>
          </p:nvSpPr>
          <p:spPr>
            <a:xfrm>
              <a:off x="3491880" y="4200445"/>
              <a:ext cx="1080120" cy="59670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4" name="직사각형 63"/>
            <p:cNvSpPr/>
            <p:nvPr/>
          </p:nvSpPr>
          <p:spPr>
            <a:xfrm>
              <a:off x="3611950" y="4344462"/>
              <a:ext cx="839981" cy="397724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lvl="0" algn="ctr"/>
              <a:r>
                <a:rPr lang="en-US" altLang="ko-KR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Management</a:t>
              </a:r>
            </a:p>
            <a:p>
              <a:pPr lvl="0" algn="ctr"/>
              <a:r>
                <a:rPr lang="en-US" altLang="ko-KR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Efficiency</a:t>
              </a:r>
              <a:endParaRPr lang="ko-KR" altLang="en-US" sz="8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2" name="설명선 2(테두리 없음) 11"/>
          <p:cNvSpPr/>
          <p:nvPr/>
        </p:nvSpPr>
        <p:spPr>
          <a:xfrm>
            <a:off x="1403648" y="5393238"/>
            <a:ext cx="3024336" cy="597570"/>
          </a:xfrm>
          <a:prstGeom prst="callout2">
            <a:avLst>
              <a:gd name="adj1" fmla="val -1792"/>
              <a:gd name="adj2" fmla="val 1913"/>
              <a:gd name="adj3" fmla="val -1691"/>
              <a:gd name="adj4" fmla="val 114350"/>
              <a:gd name="adj5" fmla="val 25224"/>
              <a:gd name="adj6" fmla="val 122169"/>
            </a:avLst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800" b="1" dirty="0">
                <a:solidFill>
                  <a:schemeClr val="bg1">
                    <a:lumMod val="50000"/>
                  </a:schemeClr>
                </a:solidFill>
              </a:rPr>
              <a:t>온라인 솔루션</a:t>
            </a:r>
            <a:endParaRPr lang="en-US" altLang="ko-KR" sz="8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altLang="ko-KR" sz="400" b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</a:rPr>
              <a:t>SEO / SNS Channel / Webinar / Web Page / Application</a:t>
            </a:r>
          </a:p>
          <a:p>
            <a:endParaRPr lang="en-US" altLang="ko-KR" sz="3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ko-KR" altLang="en-US" sz="600" dirty="0">
                <a:solidFill>
                  <a:schemeClr val="bg1">
                    <a:lumMod val="50000"/>
                  </a:schemeClr>
                </a:solidFill>
              </a:rPr>
              <a:t>온라인 상에서 주요 컨텐츠의 집중적인 관리와 고객과의 소통채널 운영의 노하우</a:t>
            </a:r>
            <a:r>
              <a:rPr lang="en-US" altLang="ko-KR" sz="600" dirty="0">
                <a:solidFill>
                  <a:schemeClr val="bg1">
                    <a:lumMod val="50000"/>
                  </a:schemeClr>
                </a:solidFill>
              </a:rPr>
              <a:t>,</a:t>
            </a:r>
            <a:r>
              <a:rPr lang="ko-KR" altLang="en-US" sz="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en-US" altLang="ko-KR" sz="6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ko-KR" altLang="en-US" sz="600" dirty="0">
                <a:solidFill>
                  <a:schemeClr val="bg1">
                    <a:lumMod val="50000"/>
                  </a:schemeClr>
                </a:solidFill>
              </a:rPr>
              <a:t>신규 커뮤니케이션 방법 등의 교육을 통해 보다 효과적인 온라인 시스템을 갖추게 됩니다</a:t>
            </a:r>
            <a:r>
              <a:rPr lang="en-US" altLang="ko-KR" sz="6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5" name="설명선 2(테두리 없음) 64"/>
          <p:cNvSpPr/>
          <p:nvPr/>
        </p:nvSpPr>
        <p:spPr>
          <a:xfrm>
            <a:off x="2123728" y="4608071"/>
            <a:ext cx="2952328" cy="570329"/>
          </a:xfrm>
          <a:prstGeom prst="callout2">
            <a:avLst>
              <a:gd name="adj1" fmla="val -1792"/>
              <a:gd name="adj2" fmla="val 2707"/>
              <a:gd name="adj3" fmla="val -2567"/>
              <a:gd name="adj4" fmla="val 103335"/>
              <a:gd name="adj5" fmla="val 33745"/>
              <a:gd name="adj6" fmla="val 112769"/>
            </a:avLst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800" b="1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경영 효율성</a:t>
            </a:r>
            <a:endParaRPr lang="en-US" altLang="ko-KR" sz="800" b="1" dirty="0">
              <a:solidFill>
                <a:schemeClr val="bg1">
                  <a:lumMod val="50000"/>
                </a:schemeClr>
              </a:solidFill>
              <a:latin typeface="+mn-ea"/>
            </a:endParaRPr>
          </a:p>
          <a:p>
            <a:endParaRPr lang="en-US" altLang="ko-KR" sz="500" dirty="0">
              <a:solidFill>
                <a:schemeClr val="bg1">
                  <a:lumMod val="50000"/>
                </a:schemeClr>
              </a:solidFill>
              <a:latin typeface="+mn-ea"/>
            </a:endParaRPr>
          </a:p>
          <a:p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Human Resource / Organization Management / Risk Management / Project Management</a:t>
            </a:r>
          </a:p>
          <a:p>
            <a:endParaRPr lang="en-US" altLang="ko-KR" sz="300" dirty="0">
              <a:solidFill>
                <a:schemeClr val="bg1">
                  <a:lumMod val="50000"/>
                </a:schemeClr>
              </a:solidFill>
              <a:latin typeface="+mn-ea"/>
            </a:endParaRPr>
          </a:p>
          <a:p>
            <a:r>
              <a:rPr lang="ko-KR" altLang="en-US" sz="600" dirty="0">
                <a:solidFill>
                  <a:schemeClr val="bg1">
                    <a:lumMod val="50000"/>
                  </a:schemeClr>
                </a:solidFill>
              </a:rPr>
              <a:t>최소의 비용으로 최대의 효과를 추구할 수 있도록 자원의 최적 투입과 </a:t>
            </a:r>
            <a:r>
              <a:rPr lang="en-US" altLang="ko-KR" sz="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ko-KR" altLang="en-US" sz="600" dirty="0">
                <a:solidFill>
                  <a:schemeClr val="bg1">
                    <a:lumMod val="50000"/>
                  </a:schemeClr>
                </a:solidFill>
              </a:rPr>
              <a:t>운용 프로세스에 대한 교육을 통해 경영효율성에 대한 관점과 방법을 갖추게 됩니다</a:t>
            </a:r>
            <a:r>
              <a:rPr lang="en-US" altLang="ko-KR" sz="60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66" name="설명선 2(테두리 없음) 65"/>
          <p:cNvSpPr/>
          <p:nvPr/>
        </p:nvSpPr>
        <p:spPr>
          <a:xfrm>
            <a:off x="2780007" y="3891528"/>
            <a:ext cx="3071722" cy="665700"/>
          </a:xfrm>
          <a:prstGeom prst="callout2">
            <a:avLst>
              <a:gd name="adj1" fmla="val -3319"/>
              <a:gd name="adj2" fmla="val 1864"/>
              <a:gd name="adj3" fmla="val -1054"/>
              <a:gd name="adj4" fmla="val 99720"/>
              <a:gd name="adj5" fmla="val 26115"/>
              <a:gd name="adj6" fmla="val 107917"/>
            </a:avLst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800" b="1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경영 전략</a:t>
            </a:r>
            <a:endParaRPr lang="en-US" altLang="ko-KR" sz="800" b="1" dirty="0">
              <a:solidFill>
                <a:schemeClr val="bg1">
                  <a:lumMod val="50000"/>
                </a:schemeClr>
              </a:solidFill>
              <a:latin typeface="+mn-ea"/>
            </a:endParaRPr>
          </a:p>
          <a:p>
            <a:endParaRPr lang="en-US" altLang="ko-KR" sz="400" dirty="0">
              <a:solidFill>
                <a:schemeClr val="bg1">
                  <a:lumMod val="50000"/>
                </a:schemeClr>
              </a:solidFill>
              <a:latin typeface="+mn-ea"/>
            </a:endParaRPr>
          </a:p>
          <a:p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Business Basic / Business Strategy / Finance / Legal / HR / Marketing</a:t>
            </a:r>
          </a:p>
          <a:p>
            <a:endParaRPr lang="en-US" altLang="ko-KR" sz="300" dirty="0">
              <a:solidFill>
                <a:schemeClr val="bg1">
                  <a:lumMod val="50000"/>
                </a:schemeClr>
              </a:solidFill>
              <a:latin typeface="+mn-ea"/>
            </a:endParaRPr>
          </a:p>
          <a:p>
            <a:r>
              <a:rPr lang="ko-KR" altLang="en-US" sz="6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새로운 비즈니스 모델을 개발하거나 경영개선을 위한 주요 경영요인들의 </a:t>
            </a:r>
            <a:r>
              <a:rPr lang="en-US" altLang="ko-KR" sz="6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A</a:t>
            </a:r>
            <a:r>
              <a:rPr lang="ko-KR" altLang="en-US" sz="6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부터 </a:t>
            </a:r>
            <a:r>
              <a:rPr lang="en-US" altLang="ko-KR" sz="6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Z</a:t>
            </a:r>
            <a:r>
              <a:rPr lang="ko-KR" altLang="en-US" sz="6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까지 패키지화 된 모듈화된 교육을 통해 지속적 경쟁우위의 전략을 수립하게 됩니다</a:t>
            </a:r>
            <a:r>
              <a:rPr lang="en-US" altLang="ko-KR" sz="6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.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67" name="설명선 2(테두리 없음) 66"/>
          <p:cNvSpPr/>
          <p:nvPr/>
        </p:nvSpPr>
        <p:spPr>
          <a:xfrm>
            <a:off x="3707904" y="3212976"/>
            <a:ext cx="3151937" cy="640552"/>
          </a:xfrm>
          <a:prstGeom prst="callout2">
            <a:avLst>
              <a:gd name="adj1" fmla="val -4290"/>
              <a:gd name="adj2" fmla="val 2459"/>
              <a:gd name="adj3" fmla="val -3403"/>
              <a:gd name="adj4" fmla="val 96705"/>
              <a:gd name="adj5" fmla="val 37259"/>
              <a:gd name="adj6" fmla="val 105137"/>
            </a:avLst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800" b="1" dirty="0">
                <a:solidFill>
                  <a:schemeClr val="bg1">
                    <a:lumMod val="50000"/>
                  </a:schemeClr>
                </a:solidFill>
              </a:rPr>
              <a:t>마케팅 전략</a:t>
            </a:r>
            <a:endParaRPr lang="en-US" altLang="ko-KR" sz="8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altLang="ko-KR" sz="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</a:rPr>
              <a:t>Marketing Plan / Marketing Strategy / Promotion / Operation</a:t>
            </a:r>
          </a:p>
          <a:p>
            <a:endParaRPr lang="en-US" altLang="ko-KR" sz="3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ko-KR" altLang="en-US" sz="6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소비자의 니즈를 발굴하고</a:t>
            </a:r>
            <a:r>
              <a:rPr lang="en-US" altLang="ko-KR" sz="6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, </a:t>
            </a:r>
            <a:r>
              <a:rPr lang="ko-KR" altLang="en-US" sz="6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고객이 만족할 수 있는 가치를 채워줄 수 있는 </a:t>
            </a:r>
            <a:endParaRPr lang="en-US" altLang="ko-KR" sz="600" dirty="0">
              <a:solidFill>
                <a:schemeClr val="bg1">
                  <a:lumMod val="50000"/>
                </a:schemeClr>
              </a:solidFill>
              <a:latin typeface="+mn-ea"/>
            </a:endParaRPr>
          </a:p>
          <a:p>
            <a:r>
              <a:rPr lang="ko-KR" altLang="en-US" sz="6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마케팅 전략의 기초부터 실제 필드에서의 실행방법 모두를 담고 있습니다</a:t>
            </a:r>
            <a:r>
              <a:rPr lang="en-US" altLang="ko-KR" sz="600" dirty="0">
                <a:solidFill>
                  <a:schemeClr val="bg1">
                    <a:lumMod val="50000"/>
                  </a:schemeClr>
                </a:solidFill>
                <a:latin typeface="+mn-ea"/>
              </a:rPr>
              <a:t>..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68" name="설명선 2(테두리 없음) 67"/>
          <p:cNvSpPr/>
          <p:nvPr/>
        </p:nvSpPr>
        <p:spPr>
          <a:xfrm>
            <a:off x="4644008" y="2564904"/>
            <a:ext cx="2897724" cy="394920"/>
          </a:xfrm>
          <a:prstGeom prst="callout2">
            <a:avLst>
              <a:gd name="adj1" fmla="val 779"/>
              <a:gd name="adj2" fmla="val 2254"/>
              <a:gd name="adj3" fmla="val -3582"/>
              <a:gd name="adj4" fmla="val 106380"/>
              <a:gd name="adj5" fmla="val 117194"/>
              <a:gd name="adj6" fmla="val 119052"/>
            </a:avLst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800" b="1" dirty="0">
                <a:solidFill>
                  <a:schemeClr val="bg1">
                    <a:lumMod val="50000"/>
                  </a:schemeClr>
                </a:solidFill>
              </a:rPr>
              <a:t>가치 창출</a:t>
            </a:r>
            <a:endParaRPr lang="en-US" altLang="ko-KR" sz="8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altLang="ko-KR" sz="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</a:rPr>
              <a:t>Target Market and Customer Analysis / Research Methods</a:t>
            </a:r>
          </a:p>
          <a:p>
            <a:endParaRPr lang="en-US" altLang="ko-KR" sz="3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ko-KR" altLang="en-US" sz="600" dirty="0">
                <a:solidFill>
                  <a:schemeClr val="bg1">
                    <a:lumMod val="50000"/>
                  </a:schemeClr>
                </a:solidFill>
              </a:rPr>
              <a:t>고객이 만족하고 지속적으로 연결될 수 있는 가치창출을 위한 </a:t>
            </a:r>
            <a:endParaRPr lang="en-US" altLang="ko-KR" sz="6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ko-KR" altLang="en-US" sz="600" dirty="0">
                <a:solidFill>
                  <a:schemeClr val="bg1">
                    <a:lumMod val="50000"/>
                  </a:schemeClr>
                </a:solidFill>
              </a:rPr>
              <a:t>다양한 접근방법과 분석 프레임을 통해 가치를 창출해 낼 수 있습니다</a:t>
            </a:r>
            <a:r>
              <a:rPr lang="en-US" altLang="ko-KR" sz="60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34" name="제목 1"/>
          <p:cNvSpPr txBox="1">
            <a:spLocks/>
          </p:cNvSpPr>
          <p:nvPr/>
        </p:nvSpPr>
        <p:spPr>
          <a:xfrm>
            <a:off x="5438787" y="165267"/>
            <a:ext cx="3520185" cy="93024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500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  <a:ea typeface="HY견고딕" pitchFamily="18" charset="-127"/>
                <a:cs typeface="Aharoni" pitchFamily="2" charset="-79"/>
              </a:rPr>
              <a:t>Be</a:t>
            </a:r>
            <a:r>
              <a:rPr lang="ko-KR" altLang="en-US" sz="2500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  <a:ea typeface="HY견고딕" pitchFamily="18" charset="-127"/>
                <a:cs typeface="Aharoni" pitchFamily="2" charset="-79"/>
              </a:rPr>
              <a:t> </a:t>
            </a:r>
            <a:r>
              <a:rPr lang="en-US" altLang="ko-KR" sz="2500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  <a:ea typeface="HY견고딕" pitchFamily="18" charset="-127"/>
                <a:cs typeface="Aharoni" pitchFamily="2" charset="-79"/>
              </a:rPr>
              <a:t>a professional…</a:t>
            </a:r>
          </a:p>
        </p:txBody>
      </p:sp>
    </p:spTree>
    <p:extLst>
      <p:ext uri="{BB962C8B-B14F-4D97-AF65-F5344CB8AC3E}">
        <p14:creationId xmlns:p14="http://schemas.microsoft.com/office/powerpoint/2010/main" val="191844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직사각형 51"/>
          <p:cNvSpPr/>
          <p:nvPr/>
        </p:nvSpPr>
        <p:spPr>
          <a:xfrm>
            <a:off x="3131840" y="1268760"/>
            <a:ext cx="5616624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 더솔루션컴퍼니비는</a:t>
            </a:r>
            <a:r>
              <a:rPr lang="ko-KR" altLang="ko-K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각 산업의 전문가를 중심으로 각각의 산업이 모듈화 되어</a:t>
            </a:r>
            <a:r>
              <a:rPr lang="en-US" altLang="ko-K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</a:t>
            </a:r>
            <a:r>
              <a:rPr lang="ko-KR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비즈니스솔루션</a:t>
            </a:r>
            <a:r>
              <a:rPr lang="ko-KR" altLang="ko-K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사업영역을 구성하게 됩니다</a:t>
            </a:r>
            <a:r>
              <a:rPr lang="en-US" altLang="ko-K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.</a:t>
            </a:r>
            <a:r>
              <a:rPr lang="ko-KR" altLang="ko-K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사업 운영 시스템은 각각의 산업별로 독립단위의 운영이 기본이 되지만</a:t>
            </a:r>
            <a:r>
              <a:rPr lang="en-US" altLang="ko-K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, </a:t>
            </a:r>
            <a:r>
              <a:rPr lang="ko-KR" altLang="ko-K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프로젝트의 성격과 규모에 따라 필요한 산업과 융합하여 보다 효과적이고 시장을 선도할 수 있는 비즈니스 솔루션을 제안해 드립니다</a:t>
            </a:r>
            <a:r>
              <a:rPr lang="en-US" altLang="ko-K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. </a:t>
            </a:r>
          </a:p>
          <a:p>
            <a:pPr>
              <a:lnSpc>
                <a:spcPct val="150000"/>
              </a:lnSpc>
            </a:pPr>
            <a:endParaRPr lang="en-US" altLang="ko-KR" sz="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 </a:t>
            </a:r>
            <a:r>
              <a:rPr lang="ko-KR" altLang="ko-K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각각의 산업영역은 모두 동일한</a:t>
            </a:r>
            <a:r>
              <a:rPr lang="en-US" altLang="ko-K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B-square </a:t>
            </a:r>
            <a:r>
              <a:rPr lang="ko-KR" altLang="ko-K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로고를 사용하게 되며 각기 다른 컬러로써 산업을 대표하게 됩니다</a:t>
            </a:r>
            <a:r>
              <a:rPr lang="en-US" altLang="ko-K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. </a:t>
            </a:r>
            <a:r>
              <a:rPr lang="ko-KR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현재 가능한 분야는 </a:t>
            </a:r>
            <a:r>
              <a:rPr lang="en-US" altLang="ko-K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8</a:t>
            </a:r>
            <a:r>
              <a:rPr lang="ko-KR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개 산업이지만 이는 점차 더욱 확대 될 예정입니다</a:t>
            </a:r>
            <a:r>
              <a:rPr lang="en-US" altLang="ko-K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. </a:t>
            </a:r>
            <a:r>
              <a:rPr lang="ko-KR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사회의 전분야에 걸쳐 현업의 전문가들과 함께 보다 큰 가치를 만들어 낼 것입니다</a:t>
            </a:r>
            <a:r>
              <a:rPr lang="en-US" altLang="ko-K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.</a:t>
            </a:r>
            <a:endParaRPr lang="ko-KR" altLang="ko-KR" sz="10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3608261" y="3212976"/>
            <a:ext cx="4924179" cy="2694674"/>
            <a:chOff x="3448877" y="2966574"/>
            <a:chExt cx="4924179" cy="2694674"/>
          </a:xfrm>
        </p:grpSpPr>
        <p:sp>
          <p:nvSpPr>
            <p:cNvPr id="21" name="직사각형 20"/>
            <p:cNvSpPr/>
            <p:nvPr/>
          </p:nvSpPr>
          <p:spPr>
            <a:xfrm>
              <a:off x="3610145" y="2970769"/>
              <a:ext cx="1462016" cy="2520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lang="en-US" altLang="ko-KR" sz="900" b="1" dirty="0">
                  <a:solidFill>
                    <a:schemeClr val="bg1">
                      <a:lumMod val="75000"/>
                    </a:schemeClr>
                  </a:solidFill>
                </a:rPr>
                <a:t>Business Strategy </a:t>
              </a:r>
              <a:endParaRPr lang="ko-KR" altLang="ko-KR" sz="9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2" name="직사각형 21"/>
            <p:cNvSpPr/>
            <p:nvPr/>
          </p:nvSpPr>
          <p:spPr>
            <a:xfrm>
              <a:off x="3610145" y="3718386"/>
              <a:ext cx="1462016" cy="2520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900" b="1" dirty="0">
                  <a:solidFill>
                    <a:schemeClr val="bg1">
                      <a:lumMod val="75000"/>
                    </a:schemeClr>
                  </a:solidFill>
                </a:rPr>
                <a:t>Marketing Strategy</a:t>
              </a:r>
              <a:endParaRPr lang="ko-KR" altLang="ko-KR" sz="9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3610145" y="4462513"/>
              <a:ext cx="1462016" cy="2520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lang="en-US" altLang="ko-KR" sz="900" b="1" dirty="0">
                  <a:solidFill>
                    <a:schemeClr val="bg1">
                      <a:lumMod val="75000"/>
                    </a:schemeClr>
                  </a:solidFill>
                </a:rPr>
                <a:t>Retail Business</a:t>
              </a:r>
              <a:endParaRPr lang="ko-KR" altLang="ko-KR" sz="9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3610145" y="5234826"/>
              <a:ext cx="1462016" cy="2520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900" b="1" dirty="0">
                  <a:solidFill>
                    <a:schemeClr val="bg1">
                      <a:lumMod val="75000"/>
                    </a:schemeClr>
                  </a:solidFill>
                </a:rPr>
                <a:t>System Operation</a:t>
              </a:r>
              <a:endParaRPr lang="ko-KR" altLang="ko-KR" sz="9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6145182" y="2970769"/>
              <a:ext cx="1154915" cy="2520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lang="en-US" altLang="ko-KR" sz="900" b="1" dirty="0">
                  <a:solidFill>
                    <a:schemeClr val="bg1">
                      <a:lumMod val="75000"/>
                    </a:schemeClr>
                  </a:solidFill>
                </a:rPr>
                <a:t>Health care</a:t>
              </a:r>
              <a:endParaRPr lang="ko-KR" altLang="ko-KR" sz="9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6145181" y="3709919"/>
              <a:ext cx="1202279" cy="2520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lang="en-US" altLang="ko-KR" sz="900" b="1" dirty="0">
                  <a:solidFill>
                    <a:schemeClr val="bg1">
                      <a:lumMod val="75000"/>
                    </a:schemeClr>
                  </a:solidFill>
                </a:rPr>
                <a:t>Culture &amp; Art</a:t>
              </a:r>
              <a:endParaRPr lang="ko-KR" altLang="ko-KR" sz="9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31" name="직사각형 30"/>
            <p:cNvSpPr/>
            <p:nvPr/>
          </p:nvSpPr>
          <p:spPr>
            <a:xfrm>
              <a:off x="6145180" y="4462513"/>
              <a:ext cx="1202279" cy="2520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900" b="1" dirty="0">
                  <a:solidFill>
                    <a:schemeClr val="bg1">
                      <a:lumMod val="75000"/>
                    </a:schemeClr>
                  </a:solidFill>
                </a:rPr>
                <a:t>HR</a:t>
              </a:r>
              <a:endParaRPr lang="ko-KR" altLang="ko-KR" sz="9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직사각형 42"/>
            <p:cNvSpPr/>
            <p:nvPr/>
          </p:nvSpPr>
          <p:spPr>
            <a:xfrm>
              <a:off x="6145181" y="5234826"/>
              <a:ext cx="1202279" cy="2520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lang="en-US" altLang="ko-KR" sz="900" b="1" dirty="0">
                  <a:solidFill>
                    <a:schemeClr val="bg1">
                      <a:lumMod val="75000"/>
                    </a:schemeClr>
                  </a:solidFill>
                </a:rPr>
                <a:t>Sports</a:t>
              </a:r>
              <a:endParaRPr lang="ko-KR" altLang="ko-KR" sz="9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pic>
          <p:nvPicPr>
            <p:cNvPr id="44" name="그림 4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92538" y="2966574"/>
              <a:ext cx="180020" cy="180020"/>
            </a:xfrm>
            <a:prstGeom prst="rect">
              <a:avLst/>
            </a:prstGeom>
          </p:spPr>
        </p:pic>
        <p:pic>
          <p:nvPicPr>
            <p:cNvPr id="45" name="그림 4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8877" y="5234826"/>
              <a:ext cx="180020" cy="180020"/>
            </a:xfrm>
            <a:prstGeom prst="rect">
              <a:avLst/>
            </a:prstGeom>
          </p:spPr>
        </p:pic>
        <p:pic>
          <p:nvPicPr>
            <p:cNvPr id="46" name="그림 4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92538" y="4478742"/>
              <a:ext cx="180020" cy="180020"/>
            </a:xfrm>
            <a:prstGeom prst="rect">
              <a:avLst/>
            </a:prstGeom>
          </p:spPr>
        </p:pic>
        <p:pic>
          <p:nvPicPr>
            <p:cNvPr id="47" name="그림 4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8877" y="2966574"/>
              <a:ext cx="180020" cy="180020"/>
            </a:xfrm>
            <a:prstGeom prst="rect">
              <a:avLst/>
            </a:prstGeom>
          </p:spPr>
        </p:pic>
        <p:pic>
          <p:nvPicPr>
            <p:cNvPr id="48" name="그림 4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92538" y="3722658"/>
              <a:ext cx="180020" cy="180020"/>
            </a:xfrm>
            <a:prstGeom prst="rect">
              <a:avLst/>
            </a:prstGeom>
          </p:spPr>
        </p:pic>
        <p:pic>
          <p:nvPicPr>
            <p:cNvPr id="49" name="그림 4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92538" y="5234826"/>
              <a:ext cx="180020" cy="180020"/>
            </a:xfrm>
            <a:prstGeom prst="rect">
              <a:avLst/>
            </a:prstGeom>
          </p:spPr>
        </p:pic>
        <p:pic>
          <p:nvPicPr>
            <p:cNvPr id="50" name="그림 49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8877" y="4478742"/>
              <a:ext cx="180020" cy="180020"/>
            </a:xfrm>
            <a:prstGeom prst="rect">
              <a:avLst/>
            </a:prstGeom>
          </p:spPr>
        </p:pic>
        <p:pic>
          <p:nvPicPr>
            <p:cNvPr id="51" name="그림 5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8877" y="3722658"/>
              <a:ext cx="180020" cy="180020"/>
            </a:xfrm>
            <a:prstGeom prst="rect">
              <a:avLst/>
            </a:prstGeom>
          </p:spPr>
        </p:pic>
        <p:sp>
          <p:nvSpPr>
            <p:cNvPr id="54" name="직사각형 53"/>
            <p:cNvSpPr/>
            <p:nvPr/>
          </p:nvSpPr>
          <p:spPr>
            <a:xfrm>
              <a:off x="3610144" y="3149289"/>
              <a:ext cx="2225147" cy="252028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lang="ko-KR" altLang="en-US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비즈니스 전략</a:t>
              </a:r>
              <a:endParaRPr lang="ko-KR" altLang="ko-KR" sz="8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7" name="직사각형 56"/>
            <p:cNvSpPr/>
            <p:nvPr/>
          </p:nvSpPr>
          <p:spPr>
            <a:xfrm>
              <a:off x="3610144" y="4636907"/>
              <a:ext cx="2225147" cy="252028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lang="ko-KR" altLang="en-US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도소매업 </a:t>
              </a:r>
              <a:r>
                <a:rPr lang="en-US" altLang="ko-KR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/ </a:t>
              </a:r>
              <a:r>
                <a:rPr lang="ko-KR" altLang="en-US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유통</a:t>
              </a:r>
              <a:endParaRPr lang="ko-KR" altLang="ko-KR" sz="8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8" name="직사각형 57"/>
            <p:cNvSpPr/>
            <p:nvPr/>
          </p:nvSpPr>
          <p:spPr>
            <a:xfrm>
              <a:off x="3610144" y="3911850"/>
              <a:ext cx="2225147" cy="226505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마케팅 전략</a:t>
              </a:r>
              <a:endParaRPr lang="ko-KR" altLang="ko-KR" sz="8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9" name="직사각형 58"/>
            <p:cNvSpPr/>
            <p:nvPr/>
          </p:nvSpPr>
          <p:spPr>
            <a:xfrm>
              <a:off x="3610144" y="5409220"/>
              <a:ext cx="2225147" cy="252028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lang="ko-KR" altLang="en-US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시스템 구축 </a:t>
              </a:r>
              <a:r>
                <a:rPr lang="en-US" altLang="ko-KR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/ </a:t>
              </a:r>
              <a:r>
                <a:rPr lang="ko-KR" altLang="en-US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운영</a:t>
              </a:r>
              <a:endParaRPr lang="ko-KR" altLang="ko-KR" sz="8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0" name="직사각형 59"/>
            <p:cNvSpPr/>
            <p:nvPr/>
          </p:nvSpPr>
          <p:spPr>
            <a:xfrm>
              <a:off x="6147909" y="5409220"/>
              <a:ext cx="2225147" cy="252028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lang="ko-KR" altLang="en-US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스포츠 마케팅 </a:t>
              </a:r>
              <a:r>
                <a:rPr lang="en-US" altLang="ko-KR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/ </a:t>
              </a:r>
              <a:r>
                <a:rPr lang="ko-KR" altLang="en-US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프로그램 개발</a:t>
              </a:r>
              <a:endParaRPr lang="ko-KR" altLang="ko-KR" sz="8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1" name="직사각형 60"/>
            <p:cNvSpPr/>
            <p:nvPr/>
          </p:nvSpPr>
          <p:spPr>
            <a:xfrm>
              <a:off x="6147909" y="4636907"/>
              <a:ext cx="2225147" cy="252028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lang="ko-KR" altLang="en-US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인적자원 관리 </a:t>
              </a:r>
              <a:endParaRPr lang="ko-KR" altLang="ko-KR" sz="8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2" name="직사각형 61"/>
            <p:cNvSpPr/>
            <p:nvPr/>
          </p:nvSpPr>
          <p:spPr>
            <a:xfrm>
              <a:off x="6147909" y="3884313"/>
              <a:ext cx="2225147" cy="252028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lang="ko-KR" altLang="en-US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문화 </a:t>
              </a:r>
              <a:r>
                <a:rPr lang="en-US" altLang="ko-KR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/</a:t>
              </a:r>
              <a:r>
                <a:rPr lang="ko-KR" altLang="en-US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예술</a:t>
              </a:r>
              <a:endParaRPr lang="ko-KR" altLang="ko-KR" sz="8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3" name="직사각형 62"/>
            <p:cNvSpPr/>
            <p:nvPr/>
          </p:nvSpPr>
          <p:spPr>
            <a:xfrm>
              <a:off x="6147909" y="3149289"/>
              <a:ext cx="2225147" cy="252028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lang="ko-KR" altLang="en-US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의료</a:t>
              </a:r>
              <a:r>
                <a:rPr lang="en-US" altLang="ko-KR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/</a:t>
              </a:r>
              <a:r>
                <a:rPr lang="ko-KR" altLang="en-US" sz="8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건강</a:t>
              </a:r>
              <a:endParaRPr lang="ko-KR" altLang="ko-KR" sz="8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29" name="제목 1"/>
          <p:cNvSpPr txBox="1">
            <a:spLocks/>
          </p:cNvSpPr>
          <p:nvPr/>
        </p:nvSpPr>
        <p:spPr>
          <a:xfrm>
            <a:off x="428388" y="332656"/>
            <a:ext cx="2055380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6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05</a:t>
            </a:r>
            <a:r>
              <a:rPr lang="en-US" altLang="ko-K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 </a:t>
            </a:r>
            <a:r>
              <a:rPr lang="ko-KR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주요 산업영역</a:t>
            </a:r>
            <a:endParaRPr lang="en-US" altLang="ko-KR" sz="24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30" name="제목 1"/>
          <p:cNvSpPr txBox="1">
            <a:spLocks/>
          </p:cNvSpPr>
          <p:nvPr/>
        </p:nvSpPr>
        <p:spPr>
          <a:xfrm>
            <a:off x="797732" y="1484784"/>
            <a:ext cx="2055380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B’s Industries</a:t>
            </a:r>
            <a:endParaRPr lang="en-US" altLang="ko-KR" sz="3200" b="1" dirty="0">
              <a:solidFill>
                <a:schemeClr val="bg1">
                  <a:lumMod val="75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21467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1"/>
          <p:cNvSpPr txBox="1">
            <a:spLocks/>
          </p:cNvSpPr>
          <p:nvPr/>
        </p:nvSpPr>
        <p:spPr>
          <a:xfrm>
            <a:off x="3355036" y="1052736"/>
            <a:ext cx="2891440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사업타당성 분석</a:t>
            </a:r>
            <a:endParaRPr lang="en-US" altLang="ko-KR" sz="11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3356489" y="1254508"/>
            <a:ext cx="5319967" cy="10223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더솔루션컴퍼니비의 사업타당성분석 프로그램은 신규사업 및 기존 사업의 보완을 위한 사업구조 전환과 개선을 위한 타당성 분석과정에서 필요한 부분으로써 기업이 진행하고자 하는 사업에 대한 시장성과 기술성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,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그리고 경제성을 복합적으로 진단 후 재무제표를 작성하여 사업의 수익성과 투자회수 관점에서의 타당성을 추정합니다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미래의 변화와 예측을 현 경영상태에 충분히 반영하여 판단하는 프로그램입니다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.</a:t>
            </a:r>
          </a:p>
        </p:txBody>
      </p:sp>
      <p:sp>
        <p:nvSpPr>
          <p:cNvPr id="28" name="제목 1"/>
          <p:cNvSpPr txBox="1">
            <a:spLocks/>
          </p:cNvSpPr>
          <p:nvPr/>
        </p:nvSpPr>
        <p:spPr>
          <a:xfrm>
            <a:off x="3355036" y="2312107"/>
            <a:ext cx="2891440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ko-KR"/>
            </a:defPPr>
            <a:lvl1pPr>
              <a:spcBef>
                <a:spcPct val="0"/>
              </a:spcBef>
              <a:buNone/>
              <a:defRPr sz="1100" b="1">
                <a:solidFill>
                  <a:schemeClr val="bg1">
                    <a:lumMod val="75000"/>
                  </a:schemeClr>
                </a:solidFill>
                <a:latin typeface="+mn-ea"/>
                <a:cs typeface="Aharoni" pitchFamily="2" charset="-79"/>
              </a:defRPr>
            </a:lvl1pPr>
          </a:lstStyle>
          <a:p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영업활성화 전략</a:t>
            </a:r>
            <a:endParaRPr lang="en-US" altLang="ko-K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" name="제목 1"/>
          <p:cNvSpPr txBox="1">
            <a:spLocks/>
          </p:cNvSpPr>
          <p:nvPr/>
        </p:nvSpPr>
        <p:spPr>
          <a:xfrm>
            <a:off x="3363661" y="2482001"/>
            <a:ext cx="5312449" cy="87499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기업의 영업부문에 대한 혁신과정으로써 현 상황에 대한 진단을 통해 새로운 영업 및 마케팅 전량을 함께 수립하게 됩니다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. 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조직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,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업무 프로세스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,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정보시스템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,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영업인력 교육 등의 모듈운영을 통해 영업조직의 역량을 향상시키고 혁신전략을 수용할 수 있는 기본역량 또한 성장시키는 프로그램입니다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.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Aharoni" pitchFamily="2" charset="-79"/>
              </a:rPr>
              <a:t> </a:t>
            </a:r>
            <a:endParaRPr lang="en-US" altLang="ko-KR" sz="80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21" name="제목 1"/>
          <p:cNvSpPr txBox="1">
            <a:spLocks/>
          </p:cNvSpPr>
          <p:nvPr/>
        </p:nvSpPr>
        <p:spPr>
          <a:xfrm>
            <a:off x="3347864" y="3396806"/>
            <a:ext cx="2891440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ko-KR"/>
            </a:defPPr>
            <a:lvl1pPr>
              <a:spcBef>
                <a:spcPct val="0"/>
              </a:spcBef>
              <a:buNone/>
              <a:defRPr sz="1100" b="1">
                <a:solidFill>
                  <a:schemeClr val="bg1">
                    <a:lumMod val="75000"/>
                  </a:schemeClr>
                </a:solidFill>
                <a:latin typeface="+mn-ea"/>
                <a:cs typeface="Aharoni" pitchFamily="2" charset="-79"/>
              </a:defRPr>
            </a:lvl1pPr>
          </a:lstStyle>
          <a:p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글로벌 전략</a:t>
            </a:r>
            <a:endParaRPr lang="en-US" altLang="ko-K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2" name="제목 1"/>
          <p:cNvSpPr txBox="1">
            <a:spLocks/>
          </p:cNvSpPr>
          <p:nvPr/>
        </p:nvSpPr>
        <p:spPr>
          <a:xfrm>
            <a:off x="3356489" y="3742737"/>
            <a:ext cx="5312449" cy="65204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더솔루션컴퍼니비의 글로벌 전략은 국내기업의 해외진출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또는 현지 기업의 사업 다각화와 관련된 비즈니스 솔루션을 제안해 드립니다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.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글로벌 전략의 기본은 현지를 가장 잘 이해하는 것입니다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.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현지 시장조사를 기반으로 현지의 파트너와의 제휴를 통해 보다 현실적인 사업타당성 분석과 진출과정 시 발생하는 예상 문제와 이슈에 대한 통합 솔루션을 제안해 드립니다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. </a:t>
            </a:r>
            <a:endParaRPr lang="ko-KR" altLang="ko-KR" sz="80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49" name="제목 1"/>
          <p:cNvSpPr txBox="1">
            <a:spLocks/>
          </p:cNvSpPr>
          <p:nvPr/>
        </p:nvSpPr>
        <p:spPr>
          <a:xfrm>
            <a:off x="3347864" y="4725144"/>
            <a:ext cx="2891440" cy="3240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ko-KR"/>
            </a:defPPr>
            <a:lvl1pPr>
              <a:spcBef>
                <a:spcPct val="0"/>
              </a:spcBef>
              <a:buNone/>
              <a:defRPr sz="1100" b="1">
                <a:solidFill>
                  <a:schemeClr val="bg1">
                    <a:lumMod val="75000"/>
                  </a:schemeClr>
                </a:solidFill>
                <a:latin typeface="+mn-ea"/>
                <a:cs typeface="Aharoni" pitchFamily="2" charset="-79"/>
              </a:defRPr>
            </a:lvl1pPr>
          </a:lstStyle>
          <a:p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신규사업 실행</a:t>
            </a:r>
            <a:endParaRPr lang="en-US" altLang="ko-K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0" name="제목 1"/>
          <p:cNvSpPr txBox="1">
            <a:spLocks/>
          </p:cNvSpPr>
          <p:nvPr/>
        </p:nvSpPr>
        <p:spPr>
          <a:xfrm>
            <a:off x="3356489" y="5049180"/>
            <a:ext cx="5312449" cy="75608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Aharoni" pitchFamily="2" charset="-79"/>
              </a:rPr>
              <a:t>신규사업의 개발전략 수립 및 신성장동력 사업군에 대해 실질적인 신규사업의 구축과 운영관리가 가능하도록</a:t>
            </a:r>
            <a:endParaRPr lang="en-US" altLang="ko-KR" sz="8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Aharoni" pitchFamily="2" charset="-79"/>
            </a:endParaRPr>
          </a:p>
          <a:p>
            <a:pPr algn="l">
              <a:lnSpc>
                <a:spcPct val="150000"/>
              </a:lnSpc>
            </a:pP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Aharoni" pitchFamily="2" charset="-79"/>
              </a:rPr>
              <a:t>실행지원 프로그램을 제공합니다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Aharoni" pitchFamily="2" charset="-79"/>
              </a:rPr>
              <a:t>. </a:t>
            </a:r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Aharoni" pitchFamily="2" charset="-79"/>
              </a:rPr>
              <a:t>시장분석과 신규 사업방향에 대한 제시로만 끝나는 것이 아닌 신규사업에서 발생할 수 있는 크고 작은 문제들을 미리 예측하고 문제가 발생시 이를 해결할 수 있도록 지속적인 지원 프로그램을 운영하고 있습니다</a:t>
            </a:r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Aharoni" pitchFamily="2" charset="-79"/>
              </a:rPr>
              <a:t>.</a:t>
            </a:r>
          </a:p>
        </p:txBody>
      </p:sp>
      <p:sp>
        <p:nvSpPr>
          <p:cNvPr id="18" name="제목 1"/>
          <p:cNvSpPr txBox="1">
            <a:spLocks/>
          </p:cNvSpPr>
          <p:nvPr/>
        </p:nvSpPr>
        <p:spPr>
          <a:xfrm>
            <a:off x="428388" y="332656"/>
            <a:ext cx="2055380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6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06</a:t>
            </a:r>
            <a:r>
              <a:rPr lang="en-US" altLang="ko-K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 </a:t>
            </a:r>
            <a:r>
              <a:rPr lang="ko-KR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전문 솔루션</a:t>
            </a:r>
            <a:endParaRPr lang="en-US" altLang="ko-KR" sz="24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  <a:cs typeface="Aharoni" pitchFamily="2" charset="-79"/>
            </a:endParaRPr>
          </a:p>
        </p:txBody>
      </p:sp>
      <p:sp>
        <p:nvSpPr>
          <p:cNvPr id="19" name="제목 1"/>
          <p:cNvSpPr txBox="1">
            <a:spLocks/>
          </p:cNvSpPr>
          <p:nvPr/>
        </p:nvSpPr>
        <p:spPr>
          <a:xfrm>
            <a:off x="576288" y="1376772"/>
            <a:ext cx="2262100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  <a:cs typeface="Aharoni" pitchFamily="2" charset="-79"/>
              </a:rPr>
              <a:t>B’s Confidence</a:t>
            </a:r>
          </a:p>
        </p:txBody>
      </p:sp>
    </p:spTree>
    <p:extLst>
      <p:ext uri="{BB962C8B-B14F-4D97-AF65-F5344CB8AC3E}">
        <p14:creationId xmlns:p14="http://schemas.microsoft.com/office/powerpoint/2010/main" val="255436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8762</TotalTime>
  <Words>1874</Words>
  <Application>Microsoft Office PowerPoint</Application>
  <PresentationFormat>화면 슬라이드 쇼(4:3)</PresentationFormat>
  <Paragraphs>236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2" baseType="lpstr">
      <vt:lpstr>Aharoni</vt:lpstr>
      <vt:lpstr>HY견고딕</vt:lpstr>
      <vt:lpstr>맑은 고딕</vt:lpstr>
      <vt:lpstr>휴먼둥근헤드라인</vt:lpstr>
      <vt:lpstr>Adobe Garamond Pro Bold</vt:lpstr>
      <vt:lpstr>Arial</vt:lpstr>
      <vt:lpstr>Arial Black</vt:lpstr>
      <vt:lpstr>Iskoola Pota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norm0401</dc:creator>
  <cp:lastModifiedBy>junkyu shim</cp:lastModifiedBy>
  <cp:revision>243</cp:revision>
  <cp:lastPrinted>2014-07-03T06:50:21Z</cp:lastPrinted>
  <dcterms:created xsi:type="dcterms:W3CDTF">2014-07-01T04:45:21Z</dcterms:created>
  <dcterms:modified xsi:type="dcterms:W3CDTF">2017-06-08T05:03:18Z</dcterms:modified>
</cp:coreProperties>
</file>